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56"/>
  </p:notesMasterIdLst>
  <p:handoutMasterIdLst>
    <p:handoutMasterId r:id="rId57"/>
  </p:handoutMasterIdLst>
  <p:sldIdLst>
    <p:sldId id="603" r:id="rId8"/>
    <p:sldId id="1838" r:id="rId9"/>
    <p:sldId id="2041" r:id="rId10"/>
    <p:sldId id="2024" r:id="rId11"/>
    <p:sldId id="2088" r:id="rId12"/>
    <p:sldId id="2098" r:id="rId13"/>
    <p:sldId id="2116" r:id="rId14"/>
    <p:sldId id="2049" r:id="rId15"/>
    <p:sldId id="593" r:id="rId16"/>
    <p:sldId id="2082" r:id="rId17"/>
    <p:sldId id="2081" r:id="rId18"/>
    <p:sldId id="2083" r:id="rId19"/>
    <p:sldId id="2101" r:id="rId20"/>
    <p:sldId id="2084" r:id="rId21"/>
    <p:sldId id="2103" r:id="rId22"/>
    <p:sldId id="2085" r:id="rId23"/>
    <p:sldId id="2089" r:id="rId24"/>
    <p:sldId id="2086" r:id="rId25"/>
    <p:sldId id="2087" r:id="rId26"/>
    <p:sldId id="1844" r:id="rId27"/>
    <p:sldId id="1905" r:id="rId28"/>
    <p:sldId id="1906" r:id="rId29"/>
    <p:sldId id="1907" r:id="rId30"/>
    <p:sldId id="2090" r:id="rId31"/>
    <p:sldId id="2102" r:id="rId32"/>
    <p:sldId id="2097" r:id="rId33"/>
    <p:sldId id="2107" r:id="rId34"/>
    <p:sldId id="2105" r:id="rId35"/>
    <p:sldId id="2106" r:id="rId36"/>
    <p:sldId id="2112" r:id="rId37"/>
    <p:sldId id="2104" r:id="rId38"/>
    <p:sldId id="2108" r:id="rId39"/>
    <p:sldId id="2109" r:id="rId40"/>
    <p:sldId id="2110" r:id="rId41"/>
    <p:sldId id="2111" r:id="rId42"/>
    <p:sldId id="2114" r:id="rId43"/>
    <p:sldId id="2113" r:id="rId44"/>
    <p:sldId id="2093" r:id="rId45"/>
    <p:sldId id="2092" r:id="rId46"/>
    <p:sldId id="1903" r:id="rId47"/>
    <p:sldId id="1894" r:id="rId48"/>
    <p:sldId id="2095" r:id="rId49"/>
    <p:sldId id="2094" r:id="rId50"/>
    <p:sldId id="2096" r:id="rId51"/>
    <p:sldId id="2100" r:id="rId52"/>
    <p:sldId id="2055" r:id="rId53"/>
    <p:sldId id="2115" r:id="rId54"/>
    <p:sldId id="582" r:id="rId55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5757"/>
    <a:srgbClr val="FFFF00"/>
    <a:srgbClr val="1D1D1A"/>
    <a:srgbClr val="E4EBEA"/>
    <a:srgbClr val="FFFFFF"/>
    <a:srgbClr val="221815"/>
    <a:srgbClr val="E9002F"/>
    <a:srgbClr val="F2F2F2"/>
    <a:srgbClr val="66BA36"/>
    <a:srgbClr val="3DB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tableStyles" Target="tableStyles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viewProps" Target="view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8/5/23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8/5/23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尽管 </a:t>
            </a:r>
            <a:r>
              <a:rPr kumimoji="1" lang="en-US" altLang="zh-CN" dirty="0"/>
              <a:t>TPU </a:t>
            </a:r>
            <a:r>
              <a:rPr kumimoji="1" lang="zh-CN" altLang="en-US" dirty="0"/>
              <a:t>更小且更节能，但相比 </a:t>
            </a:r>
            <a:r>
              <a:rPr kumimoji="1" lang="en-US" altLang="zh-CN" dirty="0"/>
              <a:t>K80 GPU</a:t>
            </a:r>
            <a:r>
              <a:rPr kumimoji="1" lang="zh-CN" altLang="en-US" dirty="0"/>
              <a:t>，</a:t>
            </a:r>
            <a:r>
              <a:rPr kumimoji="1" lang="en-US" altLang="zh-CN" dirty="0"/>
              <a:t>TPU </a:t>
            </a:r>
            <a:r>
              <a:rPr kumimoji="1" lang="zh-CN" altLang="en-US" dirty="0"/>
              <a:t>有 </a:t>
            </a:r>
            <a:r>
              <a:rPr kumimoji="1" lang="en-US" altLang="zh-CN" dirty="0"/>
              <a:t>25 </a:t>
            </a:r>
            <a:r>
              <a:rPr kumimoji="1" lang="zh-CN" altLang="en-US" dirty="0"/>
              <a:t>倍多的 </a:t>
            </a:r>
            <a:r>
              <a:rPr kumimoji="1" lang="en-US" altLang="zh-CN" dirty="0"/>
              <a:t>MACs </a:t>
            </a:r>
            <a:r>
              <a:rPr kumimoji="1" lang="zh-CN" altLang="en-US" dirty="0"/>
              <a:t>和 </a:t>
            </a:r>
            <a:r>
              <a:rPr kumimoji="1" lang="en-US" altLang="zh-CN" dirty="0"/>
              <a:t>3.5 </a:t>
            </a:r>
            <a:r>
              <a:rPr kumimoji="1" lang="zh-CN" altLang="en-US" dirty="0"/>
              <a:t>倍大的片上存储空间</a:t>
            </a:r>
          </a:p>
          <a:p>
            <a:r>
              <a:rPr kumimoji="1" lang="en-US" altLang="zh-CN" dirty="0"/>
              <a:t>TPU </a:t>
            </a:r>
            <a:r>
              <a:rPr kumimoji="1" lang="zh-CN" altLang="en-US" dirty="0"/>
              <a:t>比 </a:t>
            </a:r>
            <a:r>
              <a:rPr kumimoji="1" lang="en-US" altLang="zh-CN" dirty="0"/>
              <a:t>K80 GPU </a:t>
            </a:r>
            <a:r>
              <a:rPr kumimoji="1" lang="zh-CN" altLang="en-US" dirty="0"/>
              <a:t>和 </a:t>
            </a:r>
            <a:r>
              <a:rPr kumimoji="1" lang="en-US" altLang="zh-CN" dirty="0"/>
              <a:t>Haswell CPU </a:t>
            </a:r>
            <a:r>
              <a:rPr kumimoji="1" lang="zh-CN" altLang="en-US" dirty="0"/>
              <a:t>快大概 </a:t>
            </a:r>
            <a:r>
              <a:rPr kumimoji="1" lang="en-US" altLang="zh-CN" dirty="0"/>
              <a:t>15-30 </a:t>
            </a:r>
            <a:r>
              <a:rPr kumimoji="1" lang="zh-CN" altLang="en-US" dirty="0"/>
              <a:t>倍</a:t>
            </a:r>
          </a:p>
          <a:p>
            <a:r>
              <a:rPr kumimoji="1" lang="zh-CN" altLang="en-US" dirty="0"/>
              <a:t>在六个神经网络 </a:t>
            </a:r>
            <a:r>
              <a:rPr kumimoji="1" lang="en-US" altLang="zh-CN" dirty="0"/>
              <a:t>benchmark </a:t>
            </a:r>
            <a:r>
              <a:rPr kumimoji="1" lang="zh-CN" altLang="en-US" dirty="0"/>
              <a:t>中，有四个是因为内存带宽而受限；如果</a:t>
            </a:r>
            <a:r>
              <a:rPr kumimoji="1" lang="en-US" altLang="zh-CN" dirty="0"/>
              <a:t>TPU</a:t>
            </a:r>
            <a:r>
              <a:rPr kumimoji="1" lang="zh-CN" altLang="en-US" dirty="0"/>
              <a:t>被修改为与</a:t>
            </a:r>
            <a:r>
              <a:rPr kumimoji="1" lang="en-US" altLang="zh-CN" dirty="0"/>
              <a:t>K80 GPU</a:t>
            </a:r>
            <a:r>
              <a:rPr kumimoji="1" lang="zh-CN" altLang="en-US" dirty="0"/>
              <a:t>相同的内存系统，它将比</a:t>
            </a:r>
            <a:r>
              <a:rPr kumimoji="1" lang="en-US" altLang="zh-CN" dirty="0"/>
              <a:t>GPU</a:t>
            </a:r>
            <a:r>
              <a:rPr kumimoji="1" lang="zh-CN" altLang="en-US" dirty="0"/>
              <a:t>和</a:t>
            </a:r>
            <a:r>
              <a:rPr kumimoji="1" lang="en-US" altLang="zh-CN" dirty="0"/>
              <a:t>CPU</a:t>
            </a:r>
            <a:r>
              <a:rPr kumimoji="1" lang="zh-CN" altLang="en-US" dirty="0"/>
              <a:t>快大约 </a:t>
            </a:r>
            <a:r>
              <a:rPr kumimoji="1" lang="en-US" altLang="zh-CN" dirty="0"/>
              <a:t>30 - 50 </a:t>
            </a:r>
            <a:r>
              <a:rPr kumimoji="1" lang="zh-CN" altLang="en-US" dirty="0"/>
              <a:t>倍</a:t>
            </a:r>
          </a:p>
          <a:p>
            <a:r>
              <a:rPr kumimoji="1" lang="en-US" altLang="zh-CN" dirty="0"/>
              <a:t>TPU</a:t>
            </a:r>
            <a:r>
              <a:rPr kumimoji="1" lang="zh-CN" altLang="en-US" dirty="0"/>
              <a:t>的性能</a:t>
            </a:r>
            <a:r>
              <a:rPr kumimoji="1" lang="en-US" altLang="zh-CN" dirty="0"/>
              <a:t>/</a:t>
            </a:r>
            <a:r>
              <a:rPr kumimoji="1" lang="zh-CN" altLang="en-US" dirty="0"/>
              <a:t>瓦特是当代产品的 </a:t>
            </a:r>
            <a:r>
              <a:rPr kumimoji="1" lang="en-US" altLang="zh-CN" dirty="0"/>
              <a:t>30 - 80 </a:t>
            </a:r>
            <a:r>
              <a:rPr kumimoji="1" lang="zh-CN" altLang="en-US" dirty="0"/>
              <a:t>倍；</a:t>
            </a:r>
            <a:r>
              <a:rPr kumimoji="1" lang="en-US" altLang="zh-CN" dirty="0"/>
              <a:t>K80</a:t>
            </a:r>
            <a:r>
              <a:rPr kumimoji="1" lang="zh-CN" altLang="en-US" dirty="0"/>
              <a:t>内存的改版的 </a:t>
            </a:r>
            <a:r>
              <a:rPr kumimoji="1" lang="en-US" altLang="zh-CN" dirty="0"/>
              <a:t>TPU </a:t>
            </a:r>
            <a:r>
              <a:rPr kumimoji="1" lang="zh-CN" altLang="en-US" dirty="0"/>
              <a:t>性能将提高 </a:t>
            </a:r>
            <a:r>
              <a:rPr kumimoji="1" lang="en-US" altLang="zh-CN" dirty="0"/>
              <a:t>70 - 200</a:t>
            </a:r>
            <a:r>
              <a:rPr kumimoji="1" lang="zh-CN" altLang="en-US" dirty="0"/>
              <a:t>倍。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33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83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79570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984337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8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2023/8/5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1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9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56" r:id="rId4"/>
    <p:sldLayoutId id="2147483957" r:id="rId5"/>
    <p:sldLayoutId id="2147483958" r:id="rId6"/>
    <p:sldLayoutId id="2147483959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1302841-5D45-5045-9FB8-0E342C308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1" y="38100"/>
            <a:ext cx="12179300" cy="6781800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836210" y="5060766"/>
            <a:ext cx="1944688" cy="909110"/>
          </a:xfrm>
          <a:prstGeom prst="rect">
            <a:avLst/>
          </a:prstGeom>
          <a:solidFill>
            <a:srgbClr val="E4EBEA">
              <a:alpha val="50196"/>
            </a:srgbClr>
          </a:solidFill>
        </p:spPr>
        <p:txBody>
          <a:bodyPr anchor="t"/>
          <a:lstStyle/>
          <a:p>
            <a:r>
              <a:rPr lang="en-US" altLang="zh-CN" sz="4800" dirty="0">
                <a:solidFill>
                  <a:srgbClr val="1D1D1A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rgbClr val="1D1D1A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702" y="5176993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7B330C0-432A-884E-91CA-41575524352A}"/>
              </a:ext>
            </a:extLst>
          </p:cNvPr>
          <p:cNvSpPr/>
          <p:nvPr/>
        </p:nvSpPr>
        <p:spPr>
          <a:xfrm>
            <a:off x="670923" y="1558175"/>
            <a:ext cx="7873988" cy="3046988"/>
          </a:xfrm>
          <a:prstGeom prst="rect">
            <a:avLst/>
          </a:prstGeom>
          <a:solidFill>
            <a:srgbClr val="E4EBEA">
              <a:alpha val="69804"/>
            </a:srgbClr>
          </a:solidFill>
        </p:spPr>
        <p:txBody>
          <a:bodyPr wrap="square">
            <a:spAutoFit/>
          </a:bodyPr>
          <a:lstStyle/>
          <a:p>
            <a:r>
              <a:rPr lang="en-US" altLang="zh-CN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Google</a:t>
            </a:r>
            <a:r>
              <a:rPr lang="zh-CN" altLang="en-US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TPU1</a:t>
            </a:r>
          </a:p>
          <a:p>
            <a:r>
              <a:rPr lang="zh-CN" altLang="en-US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详细解读</a:t>
            </a:r>
            <a:endParaRPr lang="en-US" altLang="zh-CN" sz="9600" b="1" dirty="0">
              <a:solidFill>
                <a:srgbClr val="1D1D1A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TPU1</a:t>
            </a:r>
            <a:r>
              <a:rPr lang="zh-CN" altLang="en-US" dirty="0"/>
              <a:t> 芯片架构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F98C4A-765F-4A4D-8EE7-62C5E3347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2871415" cy="4994910"/>
          </a:xfrm>
        </p:spPr>
        <p:txBody>
          <a:bodyPr/>
          <a:lstStyle/>
          <a:p>
            <a:r>
              <a:rPr lang="en-US" altLang="zh-CN" dirty="0"/>
              <a:t>Weight FIFO</a:t>
            </a:r>
            <a:r>
              <a:rPr lang="zh-CN" altLang="en-US" dirty="0"/>
              <a:t>：主要负责从 </a:t>
            </a:r>
            <a:r>
              <a:rPr lang="en-US" altLang="zh-CN" dirty="0"/>
              <a:t>8GB</a:t>
            </a:r>
            <a:r>
              <a:rPr lang="zh-CN" altLang="en-US" dirty="0"/>
              <a:t> </a:t>
            </a:r>
            <a:r>
              <a:rPr lang="en-US" altLang="zh-CN" dirty="0"/>
              <a:t>off-chip DDR3</a:t>
            </a:r>
            <a:r>
              <a:rPr lang="zh-CN" altLang="en-US" dirty="0"/>
              <a:t> </a:t>
            </a:r>
            <a:r>
              <a:rPr lang="en-US" altLang="zh-CN" dirty="0"/>
              <a:t>DRAM</a:t>
            </a:r>
            <a:r>
              <a:rPr lang="zh-CN" altLang="en-US" dirty="0"/>
              <a:t> 上读取 </a:t>
            </a:r>
            <a:r>
              <a:rPr lang="en-US" altLang="zh-CN" dirty="0"/>
              <a:t>Weight</a:t>
            </a:r>
            <a:r>
              <a:rPr lang="zh-CN" altLang="en-US" dirty="0"/>
              <a:t> 权重参数进入计算单元 </a:t>
            </a:r>
            <a:r>
              <a:rPr lang="en-US" altLang="zh-CN" dirty="0"/>
              <a:t>MM</a:t>
            </a:r>
            <a:r>
              <a:rPr lang="zh-CN" altLang="en-US" dirty="0"/>
              <a:t> </a:t>
            </a:r>
            <a:r>
              <a:rPr lang="en-US" altLang="zh-CN" dirty="0"/>
              <a:t>Unit</a:t>
            </a:r>
            <a:r>
              <a:rPr lang="zh-CN" altLang="en-US" dirty="0"/>
              <a:t>；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A416082-FE72-BA41-B324-5B5C66B9A4A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1890" y="1147604"/>
            <a:ext cx="7255700" cy="520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93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TPU1</a:t>
            </a:r>
            <a:r>
              <a:rPr lang="zh-CN" altLang="en-US" dirty="0"/>
              <a:t> 芯片架构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F98C4A-765F-4A4D-8EE7-62C5E3347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2871415" cy="4994910"/>
          </a:xfrm>
        </p:spPr>
        <p:txBody>
          <a:bodyPr/>
          <a:lstStyle/>
          <a:p>
            <a:r>
              <a:rPr lang="en-US" altLang="zh-CN" dirty="0"/>
              <a:t>MMU</a:t>
            </a:r>
            <a:r>
              <a:rPr lang="zh-CN" altLang="en-US" dirty="0"/>
              <a:t>：提供 </a:t>
            </a:r>
            <a:r>
              <a:rPr lang="en-US" altLang="zh-CN" dirty="0"/>
              <a:t>256 x 256 x 8bit</a:t>
            </a:r>
            <a:r>
              <a:rPr lang="zh-CN" altLang="en-US" dirty="0"/>
              <a:t> 的乘加计算，以脉动阵列形式；</a:t>
            </a:r>
            <a:endParaRPr lang="en-US" altLang="zh-CN" dirty="0"/>
          </a:p>
          <a:p>
            <a:r>
              <a:rPr lang="zh-CN" altLang="en-US" dirty="0"/>
              <a:t>每周期可以计算 </a:t>
            </a:r>
            <a:r>
              <a:rPr lang="en-US" altLang="zh-CN" dirty="0"/>
              <a:t>256</a:t>
            </a:r>
            <a:r>
              <a:rPr lang="zh-CN" altLang="en-US" dirty="0"/>
              <a:t> 个乘法结果，计算出结果为 </a:t>
            </a:r>
            <a:r>
              <a:rPr lang="en-US" altLang="zh-CN" dirty="0"/>
              <a:t>16bit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矩阵单元中包含一个 </a:t>
            </a:r>
            <a:r>
              <a:rPr lang="en-US" altLang="zh-CN" dirty="0"/>
              <a:t>64KB</a:t>
            </a:r>
            <a:r>
              <a:rPr lang="zh-CN" altLang="en-US" dirty="0"/>
              <a:t> </a:t>
            </a:r>
            <a:r>
              <a:rPr lang="en-US" altLang="zh-CN" dirty="0"/>
              <a:t>Weight Tile</a:t>
            </a:r>
            <a:r>
              <a:rPr lang="zh-CN" altLang="en-US" dirty="0"/>
              <a:t>，以及一个双缓存单元；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A416082-FE72-BA41-B324-5B5C66B9A4A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1890" y="1147604"/>
            <a:ext cx="7255700" cy="520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54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TPU1</a:t>
            </a:r>
            <a:r>
              <a:rPr lang="zh-CN" altLang="en-US" dirty="0"/>
              <a:t> 芯片架构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F98C4A-765F-4A4D-8EE7-62C5E3347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2871415" cy="4994910"/>
          </a:xfrm>
        </p:spPr>
        <p:txBody>
          <a:bodyPr/>
          <a:lstStyle/>
          <a:p>
            <a:r>
              <a:rPr lang="en-US" altLang="zh-CN" dirty="0"/>
              <a:t>Accumulators</a:t>
            </a:r>
            <a:r>
              <a:rPr lang="zh-CN" altLang="en-US" dirty="0"/>
              <a:t>：提供 </a:t>
            </a:r>
            <a:r>
              <a:rPr lang="en-US" altLang="zh-CN" dirty="0"/>
              <a:t>4MiB</a:t>
            </a:r>
            <a:r>
              <a:rPr lang="zh-CN" altLang="en-US" dirty="0"/>
              <a:t>，</a:t>
            </a:r>
            <a:r>
              <a:rPr lang="en-US" altLang="zh-CN" dirty="0"/>
              <a:t>4098 x 256 x 32bit</a:t>
            </a:r>
            <a:r>
              <a:rPr lang="zh-CN" altLang="en-US" dirty="0"/>
              <a:t> 大小的累加单元，用来收集乘法产生 </a:t>
            </a:r>
            <a:r>
              <a:rPr lang="en-US" altLang="zh-CN" dirty="0"/>
              <a:t>16bit</a:t>
            </a:r>
            <a:r>
              <a:rPr lang="zh-CN" altLang="en-US" dirty="0"/>
              <a:t> 结果；</a:t>
            </a:r>
            <a:endParaRPr lang="en-US" altLang="zh-CN" dirty="0"/>
          </a:p>
          <a:p>
            <a:r>
              <a:rPr lang="en-US" altLang="zh-CN" dirty="0"/>
              <a:t>4096</a:t>
            </a:r>
            <a:r>
              <a:rPr lang="zh-CN" altLang="en-US" dirty="0"/>
              <a:t>：单次 </a:t>
            </a:r>
            <a:r>
              <a:rPr lang="en-US" altLang="zh-CN" dirty="0"/>
              <a:t>MM</a:t>
            </a:r>
            <a:r>
              <a:rPr lang="zh-CN" altLang="en-US" dirty="0"/>
              <a:t> 操作需要</a:t>
            </a:r>
            <a:r>
              <a:rPr lang="en-US" altLang="zh-CN" dirty="0"/>
              <a:t>2048</a:t>
            </a:r>
            <a:r>
              <a:rPr lang="zh-CN" altLang="en-US" dirty="0"/>
              <a:t>个单元，双缓存则需要 </a:t>
            </a:r>
            <a:r>
              <a:rPr lang="en-US" altLang="zh-CN" dirty="0"/>
              <a:t>4096</a:t>
            </a:r>
            <a:r>
              <a:rPr lang="zh-CN" altLang="en-US" dirty="0"/>
              <a:t> 个单元才能满足计算需求；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A416082-FE72-BA41-B324-5B5C66B9A4A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1890" y="1147604"/>
            <a:ext cx="7255700" cy="520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18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TPU1</a:t>
            </a:r>
            <a:r>
              <a:rPr lang="zh-CN" altLang="en-US" dirty="0"/>
              <a:t> 芯片架构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F98C4A-765F-4A4D-8EE7-62C5E3347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2871415" cy="4994910"/>
          </a:xfrm>
        </p:spPr>
        <p:txBody>
          <a:bodyPr/>
          <a:lstStyle/>
          <a:p>
            <a:r>
              <a:rPr lang="en-US" altLang="zh-CN" dirty="0"/>
              <a:t>Accumulators</a:t>
            </a:r>
            <a:r>
              <a:rPr lang="zh-CN" altLang="en-US" dirty="0"/>
              <a:t>：提供 </a:t>
            </a:r>
            <a:r>
              <a:rPr lang="en-US" altLang="zh-CN" dirty="0"/>
              <a:t>4MiB</a:t>
            </a:r>
            <a:r>
              <a:rPr lang="zh-CN" altLang="en-US" dirty="0"/>
              <a:t>，</a:t>
            </a:r>
            <a:r>
              <a:rPr lang="en-US" altLang="zh-CN" dirty="0"/>
              <a:t>4098 x 256 x 32bit</a:t>
            </a:r>
            <a:r>
              <a:rPr lang="zh-CN" altLang="en-US" dirty="0"/>
              <a:t> 大小的累加单元，用来收集乘法产生 </a:t>
            </a:r>
            <a:r>
              <a:rPr lang="en-US" altLang="zh-CN" dirty="0"/>
              <a:t>16bit</a:t>
            </a:r>
            <a:r>
              <a:rPr lang="zh-CN" altLang="en-US" dirty="0"/>
              <a:t> 结果；</a:t>
            </a:r>
            <a:endParaRPr lang="en-US" altLang="zh-CN" dirty="0"/>
          </a:p>
          <a:p>
            <a:r>
              <a:rPr lang="en-US" altLang="zh-CN" dirty="0"/>
              <a:t>4096</a:t>
            </a:r>
            <a:r>
              <a:rPr lang="zh-CN" altLang="en-US" dirty="0"/>
              <a:t>：单次 </a:t>
            </a:r>
            <a:r>
              <a:rPr lang="en-US" altLang="zh-CN" dirty="0"/>
              <a:t>MM</a:t>
            </a:r>
            <a:r>
              <a:rPr lang="zh-CN" altLang="en-US" dirty="0"/>
              <a:t> 操作需要</a:t>
            </a:r>
            <a:r>
              <a:rPr lang="en-US" altLang="zh-CN" dirty="0"/>
              <a:t>2048</a:t>
            </a:r>
            <a:r>
              <a:rPr lang="zh-CN" altLang="en-US" dirty="0"/>
              <a:t>个单元，双缓存则需要 </a:t>
            </a:r>
            <a:r>
              <a:rPr lang="en-US" altLang="zh-CN" dirty="0"/>
              <a:t>4096</a:t>
            </a:r>
            <a:r>
              <a:rPr lang="zh-CN" altLang="en-US" dirty="0"/>
              <a:t> 个单元才能满足计算需求；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A416082-FE72-BA41-B324-5B5C66B9A4A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1890" y="1147604"/>
            <a:ext cx="7255700" cy="520747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9E75CB4-EED2-184A-AE53-52DAA6074BC4}"/>
              </a:ext>
            </a:extLst>
          </p:cNvPr>
          <p:cNvSpPr/>
          <p:nvPr/>
        </p:nvSpPr>
        <p:spPr>
          <a:xfrm>
            <a:off x="4857367" y="2578168"/>
            <a:ext cx="6096000" cy="2346348"/>
          </a:xfrm>
          <a:prstGeom prst="rect">
            <a:avLst/>
          </a:prstGeom>
          <a:solidFill>
            <a:srgbClr val="FFFF00">
              <a:alpha val="80000"/>
            </a:srgbClr>
          </a:solidFill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每个时钟周期读取 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256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个元素</a:t>
            </a:r>
            <a:endParaRPr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MACs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执行 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256x256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 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8-bit 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乘加计算，产生 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16bit 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结果存放在 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4MB 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的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Accumulators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上执行 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32bit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累加。</a:t>
            </a:r>
            <a:endParaRPr lang="en-US" altLang="zh-CN" sz="2000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其中 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4096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个，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256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元素， 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32bit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的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累加计算，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(4096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x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256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x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32b = 4MB)</a:t>
            </a:r>
            <a:endParaRPr lang="en-US" altLang="zh-CN" sz="2000" b="0" dirty="0">
              <a:solidFill>
                <a:srgbClr val="1D1D1A"/>
              </a:solidFill>
              <a:effectLst/>
              <a:latin typeface="Gill Sans MT" panose="020B05020201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78659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TPU1</a:t>
            </a:r>
            <a:r>
              <a:rPr lang="zh-CN" altLang="en-US" dirty="0"/>
              <a:t> 芯片架构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F98C4A-765F-4A4D-8EE7-62C5E3347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2871415" cy="4994910"/>
          </a:xfrm>
        </p:spPr>
        <p:txBody>
          <a:bodyPr/>
          <a:lstStyle/>
          <a:p>
            <a:r>
              <a:rPr lang="zh-CN" altLang="en-US" b="1" dirty="0"/>
              <a:t>控制指令 </a:t>
            </a:r>
            <a:r>
              <a:rPr lang="en-US" altLang="zh-CN" b="1" dirty="0"/>
              <a:t>Control</a:t>
            </a:r>
            <a:r>
              <a:rPr lang="zh-CN" altLang="en-US" dirty="0"/>
              <a:t>：指令通过 </a:t>
            </a:r>
            <a:r>
              <a:rPr lang="en-US" altLang="zh-CN" dirty="0"/>
              <a:t>PCIe</a:t>
            </a:r>
            <a:r>
              <a:rPr lang="zh-CN" altLang="en-US" dirty="0"/>
              <a:t> 总线从 </a:t>
            </a:r>
            <a:r>
              <a:rPr lang="en-US" altLang="zh-CN" dirty="0"/>
              <a:t>host</a:t>
            </a:r>
            <a:r>
              <a:rPr lang="zh-CN" altLang="en-US" dirty="0"/>
              <a:t> 主机传到 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中，以</a:t>
            </a:r>
            <a:r>
              <a:rPr lang="en-US" altLang="zh-CN" dirty="0"/>
              <a:t>4</a:t>
            </a:r>
            <a:r>
              <a:rPr lang="zh-CN" altLang="en-US" dirty="0"/>
              <a:t>级流水线执行。</a:t>
            </a:r>
            <a:endParaRPr lang="en-US" altLang="zh-CN" dirty="0"/>
          </a:p>
          <a:p>
            <a:r>
              <a:rPr lang="zh-CN" altLang="en-US" b="1" dirty="0"/>
              <a:t>指令来源</a:t>
            </a:r>
            <a:r>
              <a:rPr lang="zh-CN" altLang="en-US" dirty="0"/>
              <a:t>：</a:t>
            </a:r>
            <a:r>
              <a:rPr lang="en-US" altLang="zh-CN" dirty="0"/>
              <a:t>CPU</a:t>
            </a:r>
            <a:r>
              <a:rPr lang="zh-CN" altLang="en-US" dirty="0"/>
              <a:t> 向 </a:t>
            </a:r>
            <a:r>
              <a:rPr lang="en-US" altLang="zh-CN" dirty="0"/>
              <a:t>TPU</a:t>
            </a:r>
            <a:r>
              <a:rPr lang="zh-CN" altLang="en-US" dirty="0"/>
              <a:t> 发送指令让它执行</a:t>
            </a:r>
            <a:endParaRPr lang="en-US" altLang="zh-CN" dirty="0"/>
          </a:p>
          <a:p>
            <a:r>
              <a:rPr lang="en-US" altLang="zh-CN" b="1" dirty="0"/>
              <a:t>CSIC</a:t>
            </a:r>
            <a:r>
              <a:rPr lang="zh-CN" altLang="en-US" b="1" dirty="0"/>
              <a:t> 指令</a:t>
            </a:r>
            <a:r>
              <a:rPr lang="zh-CN" altLang="en-US" dirty="0"/>
              <a:t>：指令采用</a:t>
            </a:r>
            <a:r>
              <a:rPr lang="en-US" altLang="zh-CN" dirty="0"/>
              <a:t>CSIC</a:t>
            </a:r>
            <a:r>
              <a:rPr lang="zh-CN" altLang="en-US" dirty="0"/>
              <a:t> 指令集类型，总共有</a:t>
            </a:r>
            <a:r>
              <a:rPr lang="en-US" altLang="zh-CN" dirty="0"/>
              <a:t>12</a:t>
            </a:r>
            <a:r>
              <a:rPr lang="zh-CN" altLang="en-US" dirty="0"/>
              <a:t>条指令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A416082-FE72-BA41-B324-5B5C66B9A4A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1890" y="1147604"/>
            <a:ext cx="7255700" cy="520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150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TPU1</a:t>
            </a:r>
            <a:r>
              <a:rPr lang="zh-CN" altLang="en-US" dirty="0"/>
              <a:t> 芯片架构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F98C4A-765F-4A4D-8EE7-62C5E3347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2871415" cy="4994910"/>
          </a:xfrm>
        </p:spPr>
        <p:txBody>
          <a:bodyPr/>
          <a:lstStyle/>
          <a:p>
            <a:r>
              <a:rPr lang="zh-CN" altLang="en-US" b="1" dirty="0"/>
              <a:t>控制指令 </a:t>
            </a:r>
            <a:r>
              <a:rPr lang="en-US" altLang="zh-CN" b="1" dirty="0"/>
              <a:t>Control</a:t>
            </a:r>
            <a:r>
              <a:rPr lang="zh-CN" altLang="en-US" dirty="0"/>
              <a:t>：指令通过 </a:t>
            </a:r>
            <a:r>
              <a:rPr lang="en-US" altLang="zh-CN" dirty="0"/>
              <a:t>PCIe</a:t>
            </a:r>
            <a:r>
              <a:rPr lang="zh-CN" altLang="en-US" dirty="0"/>
              <a:t> 总线从 </a:t>
            </a:r>
            <a:r>
              <a:rPr lang="en-US" altLang="zh-CN" dirty="0"/>
              <a:t>host</a:t>
            </a:r>
            <a:r>
              <a:rPr lang="zh-CN" altLang="en-US" dirty="0"/>
              <a:t> 主机传到 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中，以</a:t>
            </a:r>
            <a:r>
              <a:rPr lang="en-US" altLang="zh-CN" dirty="0"/>
              <a:t>4</a:t>
            </a:r>
            <a:r>
              <a:rPr lang="zh-CN" altLang="en-US" dirty="0"/>
              <a:t>级流水线执行。</a:t>
            </a:r>
            <a:endParaRPr lang="en-US" altLang="zh-CN" dirty="0"/>
          </a:p>
          <a:p>
            <a:r>
              <a:rPr lang="zh-CN" altLang="en-US" b="1" dirty="0"/>
              <a:t>指令来源</a:t>
            </a:r>
            <a:r>
              <a:rPr lang="zh-CN" altLang="en-US" dirty="0"/>
              <a:t>：</a:t>
            </a:r>
            <a:r>
              <a:rPr lang="en-US" altLang="zh-CN" dirty="0"/>
              <a:t>CPU</a:t>
            </a:r>
            <a:r>
              <a:rPr lang="zh-CN" altLang="en-US" dirty="0"/>
              <a:t> 向 </a:t>
            </a:r>
            <a:r>
              <a:rPr lang="en-US" altLang="zh-CN" dirty="0"/>
              <a:t>TPU</a:t>
            </a:r>
            <a:r>
              <a:rPr lang="zh-CN" altLang="en-US" dirty="0"/>
              <a:t> 发送指令让它执行</a:t>
            </a:r>
            <a:endParaRPr lang="en-US" altLang="zh-CN" dirty="0"/>
          </a:p>
          <a:p>
            <a:r>
              <a:rPr lang="en-US" altLang="zh-CN" b="1" dirty="0"/>
              <a:t>CSIC</a:t>
            </a:r>
            <a:r>
              <a:rPr lang="zh-CN" altLang="en-US" b="1" dirty="0"/>
              <a:t> 指令</a:t>
            </a:r>
            <a:r>
              <a:rPr lang="zh-CN" altLang="en-US" dirty="0"/>
              <a:t>：指令采用</a:t>
            </a:r>
            <a:r>
              <a:rPr lang="en-US" altLang="zh-CN" dirty="0"/>
              <a:t>CSIC</a:t>
            </a:r>
            <a:r>
              <a:rPr lang="zh-CN" altLang="en-US" dirty="0"/>
              <a:t> 指令集类型，总共有</a:t>
            </a:r>
            <a:r>
              <a:rPr lang="en-US" altLang="zh-CN" dirty="0"/>
              <a:t>12</a:t>
            </a:r>
            <a:r>
              <a:rPr lang="zh-CN" altLang="en-US" dirty="0"/>
              <a:t>条指令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A416082-FE72-BA41-B324-5B5C66B9A4A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1890" y="1147604"/>
            <a:ext cx="7255700" cy="520747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D9246B7-9296-3D44-A408-B4B451449198}"/>
              </a:ext>
            </a:extLst>
          </p:cNvPr>
          <p:cNvSpPr/>
          <p:nvPr/>
        </p:nvSpPr>
        <p:spPr>
          <a:xfrm>
            <a:off x="6283566" y="3429000"/>
            <a:ext cx="3981026" cy="461665"/>
          </a:xfrm>
          <a:prstGeom prst="rect">
            <a:avLst/>
          </a:prstGeom>
          <a:solidFill>
            <a:srgbClr val="FFFF00">
              <a:alpha val="80000"/>
            </a:srgbClr>
          </a:solidFill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Gill Sans MT" panose="020B0502020104020203" pitchFamily="34" charset="0"/>
              </a:rPr>
              <a:t>deterministic execution model</a:t>
            </a:r>
            <a:endParaRPr lang="zh-CN" altLang="en-US" sz="24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720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CISIC</a:t>
            </a:r>
            <a:r>
              <a:rPr lang="zh-CN" altLang="en-US" dirty="0"/>
              <a:t> 关键指令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F98C4A-765F-4A4D-8EE7-62C5E3347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853662" cy="499491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CISC</a:t>
            </a:r>
            <a:r>
              <a:rPr lang="zh-CN" altLang="en-US" dirty="0"/>
              <a:t> 每条指令平均时钟周期（</a:t>
            </a:r>
            <a:r>
              <a:rPr lang="en-US" altLang="zh-CN" dirty="0"/>
              <a:t> CPI </a:t>
            </a:r>
            <a:r>
              <a:rPr lang="zh-CN" altLang="en-US" dirty="0"/>
              <a:t>，</a:t>
            </a:r>
            <a:r>
              <a:rPr lang="en-US" altLang="zh-CN" dirty="0"/>
              <a:t>clock cycles per instruction</a:t>
            </a:r>
            <a:r>
              <a:rPr lang="zh-CN" altLang="en-US" dirty="0"/>
              <a:t>）为</a:t>
            </a:r>
            <a:r>
              <a:rPr lang="en-US" altLang="zh-CN" dirty="0"/>
              <a:t>10~20</a:t>
            </a:r>
            <a:r>
              <a:rPr lang="zh-CN" altLang="en-US" dirty="0"/>
              <a:t>，为了控制 </a:t>
            </a:r>
            <a:r>
              <a:rPr lang="en-US" altLang="zh-CN" dirty="0"/>
              <a:t>MUX</a:t>
            </a:r>
            <a:r>
              <a:rPr lang="zh-CN" altLang="en-US" dirty="0"/>
              <a:t>、</a:t>
            </a:r>
            <a:r>
              <a:rPr lang="en-US" altLang="zh-CN" dirty="0"/>
              <a:t>UB</a:t>
            </a:r>
            <a:r>
              <a:rPr lang="zh-CN" altLang="en-US" dirty="0"/>
              <a:t> 和 </a:t>
            </a:r>
            <a:r>
              <a:rPr lang="en-US" altLang="zh-CN" dirty="0"/>
              <a:t>AU</a:t>
            </a:r>
            <a:r>
              <a:rPr lang="zh-CN" altLang="en-US" dirty="0"/>
              <a:t> 等模块进行计算，</a:t>
            </a:r>
            <a:r>
              <a:rPr lang="en-US" altLang="zh-CN" dirty="0"/>
              <a:t>Google</a:t>
            </a:r>
            <a:r>
              <a:rPr lang="zh-CN" altLang="en-US" dirty="0"/>
              <a:t> 定义了十几个专门为神经网络推理而设计的高级指令：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 err="1"/>
              <a:t>Read_Host_Memory</a:t>
            </a:r>
            <a:r>
              <a:rPr lang="zh-CN" altLang="en-US" dirty="0"/>
              <a:t>：从 </a:t>
            </a:r>
            <a:r>
              <a:rPr lang="en-US" altLang="zh-CN" dirty="0"/>
              <a:t>CPU host</a:t>
            </a:r>
            <a:r>
              <a:rPr lang="zh-CN" altLang="en-US" dirty="0"/>
              <a:t> 读取数据到 </a:t>
            </a:r>
            <a:r>
              <a:rPr lang="en-US" altLang="zh-CN" dirty="0"/>
              <a:t>Unified Buffer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 err="1"/>
              <a:t>Read_Weights</a:t>
            </a:r>
            <a:r>
              <a:rPr lang="zh-CN" altLang="en-US" dirty="0"/>
              <a:t>：从 </a:t>
            </a:r>
            <a:r>
              <a:rPr lang="en-US" altLang="zh-CN" dirty="0"/>
              <a:t>Weight DRAM</a:t>
            </a:r>
            <a:r>
              <a:rPr lang="zh-CN" altLang="en-US" dirty="0"/>
              <a:t> 读取数据到 </a:t>
            </a:r>
            <a:r>
              <a:rPr lang="en-US" altLang="zh-CN" dirty="0"/>
              <a:t>Weight FIFO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 err="1"/>
              <a:t>MatrixMultiply</a:t>
            </a:r>
            <a:r>
              <a:rPr lang="en-US" altLang="zh-CN" dirty="0"/>
              <a:t>/Convolve</a:t>
            </a:r>
            <a:r>
              <a:rPr lang="zh-CN" altLang="en-US" dirty="0"/>
              <a:t>：执行乘法或卷积计算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Activate</a:t>
            </a:r>
            <a:r>
              <a:rPr lang="zh-CN" altLang="en-US" dirty="0"/>
              <a:t>：执行</a:t>
            </a:r>
            <a:r>
              <a:rPr lang="en-US" altLang="zh-CN" dirty="0"/>
              <a:t>ReLU</a:t>
            </a:r>
            <a:r>
              <a:rPr lang="zh-CN" altLang="en-US" dirty="0"/>
              <a:t>，</a:t>
            </a:r>
            <a:r>
              <a:rPr lang="en-US" altLang="zh-CN" dirty="0"/>
              <a:t>Sigmoid</a:t>
            </a:r>
            <a:r>
              <a:rPr lang="zh-CN" altLang="en-US" dirty="0"/>
              <a:t>等激活计算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 err="1"/>
              <a:t>Write_Host_Memory</a:t>
            </a:r>
            <a:r>
              <a:rPr lang="zh-CN" altLang="en-US" dirty="0"/>
              <a:t>：把计算结果数据从 </a:t>
            </a:r>
            <a:r>
              <a:rPr lang="en-US" altLang="zh-CN" dirty="0"/>
              <a:t>Unified Buffer</a:t>
            </a:r>
            <a:r>
              <a:rPr lang="zh-CN" altLang="en-US" dirty="0"/>
              <a:t> 输出到 </a:t>
            </a:r>
            <a:r>
              <a:rPr lang="en-US" altLang="zh-CN" dirty="0"/>
              <a:t>CPU host</a:t>
            </a:r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0" indent="0">
              <a:buNone/>
            </a:pPr>
            <a:r>
              <a:rPr lang="en-US" altLang="zh-CN" sz="1600" dirty="0"/>
              <a:t>MM</a:t>
            </a:r>
            <a:r>
              <a:rPr lang="zh-CN" altLang="en-US" sz="1600" dirty="0"/>
              <a:t>计算：矩阵操作中，大小为 </a:t>
            </a:r>
            <a:r>
              <a:rPr lang="en-US" altLang="zh-CN" sz="1600" dirty="0"/>
              <a:t>B x 256 </a:t>
            </a:r>
            <a:r>
              <a:rPr lang="zh-CN" altLang="en-US" sz="1600" dirty="0"/>
              <a:t>矩阵乘以 </a:t>
            </a:r>
            <a:r>
              <a:rPr lang="en-US" altLang="zh-CN" sz="1600" dirty="0"/>
              <a:t>256*256 </a:t>
            </a:r>
            <a:r>
              <a:rPr lang="zh-CN" altLang="en-US" sz="1600" dirty="0"/>
              <a:t>权重矩阵，得到 </a:t>
            </a:r>
            <a:r>
              <a:rPr lang="en-US" altLang="zh-CN" sz="1600" dirty="0"/>
              <a:t>B x 256 </a:t>
            </a:r>
            <a:r>
              <a:rPr lang="zh-CN" altLang="en-US" sz="1600" dirty="0"/>
              <a:t>输出，共需要 </a:t>
            </a:r>
            <a:r>
              <a:rPr lang="en-US" altLang="zh-CN" sz="1600" dirty="0"/>
              <a:t>B </a:t>
            </a:r>
            <a:r>
              <a:rPr lang="zh-CN" altLang="en-US" sz="1600" dirty="0"/>
              <a:t>个流水线时钟周期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678850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86F5CB7-361E-E04F-A277-FC9C93400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Instruction Set Architecture v1.5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C671BCD-30F9-214E-86D1-6346FE4279F1}"/>
              </a:ext>
            </a:extLst>
          </p:cNvPr>
          <p:cNvGrpSpPr/>
          <p:nvPr/>
        </p:nvGrpSpPr>
        <p:grpSpPr>
          <a:xfrm>
            <a:off x="1650124" y="1734206"/>
            <a:ext cx="8715013" cy="3909849"/>
            <a:chOff x="2693472" y="2123201"/>
            <a:chExt cx="6809817" cy="316350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F3F3C9B-03E3-C54C-BA6E-D45007272F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93472" y="2123201"/>
              <a:ext cx="6809817" cy="1135006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1536D0B-1E22-2B41-B9B2-7FB4B67B33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93472" y="3804745"/>
              <a:ext cx="6809817" cy="1481959"/>
            </a:xfrm>
            <a:prstGeom prst="rect">
              <a:avLst/>
            </a:prstGeom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AE554DE6-6EEF-2A43-A8FB-FABAD534C9F3}"/>
              </a:ext>
            </a:extLst>
          </p:cNvPr>
          <p:cNvSpPr/>
          <p:nvPr/>
        </p:nvSpPr>
        <p:spPr>
          <a:xfrm>
            <a:off x="2250802" y="295772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i="1" dirty="0">
                <a:solidFill>
                  <a:srgbClr val="92D050"/>
                </a:solidFill>
              </a:rPr>
              <a:t>https://cloud.google.com/blog/products/ai-machine-learning/an-in-depth-look-at-googles-first-tensor-processing-unit-tpu</a:t>
            </a:r>
          </a:p>
        </p:txBody>
      </p:sp>
    </p:spTree>
    <p:extLst>
      <p:ext uri="{BB962C8B-B14F-4D97-AF65-F5344CB8AC3E}">
        <p14:creationId xmlns:p14="http://schemas.microsoft.com/office/powerpoint/2010/main" val="3021259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TPU1</a:t>
            </a:r>
            <a:r>
              <a:rPr lang="zh-CN" altLang="en-US" dirty="0"/>
              <a:t> 芯片布局图：专用电路和大量缓存，适合推理工作流程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7A6A34B-EA7B-9346-B008-86A243A7EEC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8013" y="1203098"/>
            <a:ext cx="6572259" cy="5151982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C15A6C9-9942-314F-A91C-E720D1E167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3349275" cy="4994910"/>
          </a:xfrm>
        </p:spPr>
        <p:txBody>
          <a:bodyPr/>
          <a:lstStyle/>
          <a:p>
            <a:r>
              <a:rPr lang="zh-CN" altLang="en-US" dirty="0"/>
              <a:t>由于读取大的 </a:t>
            </a:r>
            <a:r>
              <a:rPr lang="en-US" altLang="zh-CN" dirty="0"/>
              <a:t>SRAM</a:t>
            </a:r>
            <a:r>
              <a:rPr lang="zh-CN" altLang="en-US" dirty="0"/>
              <a:t> 比矩阵计算，需要消耗更多的能耗，矩阵单元使用收缩执行，通过减少统一缓冲区的读写来节省功耗；</a:t>
            </a:r>
            <a:endParaRPr lang="en-US" altLang="zh-CN" dirty="0"/>
          </a:p>
          <a:p>
            <a:r>
              <a:rPr lang="en-US" altLang="zh-CN" dirty="0"/>
              <a:t>TPU</a:t>
            </a:r>
            <a:r>
              <a:rPr lang="zh-CN" altLang="en-US" dirty="0"/>
              <a:t>的控制单元更小，只占了整个 </a:t>
            </a:r>
            <a:r>
              <a:rPr lang="en-US" altLang="zh-CN" dirty="0"/>
              <a:t>Floor Plan</a:t>
            </a:r>
            <a:r>
              <a:rPr lang="zh-CN" altLang="en-US" dirty="0"/>
              <a:t> </a:t>
            </a:r>
            <a:r>
              <a:rPr lang="en-US" altLang="zh-CN" dirty="0"/>
              <a:t>2%</a:t>
            </a:r>
            <a:r>
              <a:rPr lang="zh-CN" altLang="en-US" dirty="0"/>
              <a:t>，给片上存储和计算单元留下更多的空间；</a:t>
            </a:r>
          </a:p>
        </p:txBody>
      </p:sp>
    </p:spTree>
    <p:extLst>
      <p:ext uri="{BB962C8B-B14F-4D97-AF65-F5344CB8AC3E}">
        <p14:creationId xmlns:p14="http://schemas.microsoft.com/office/powerpoint/2010/main" val="1523927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2.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脉动阵列</a:t>
            </a:r>
            <a:endParaRPr lang="en-US" altLang="zh-CN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Systolic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array</a:t>
            </a:r>
            <a:endParaRPr lang="zh-CN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0496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5346848" cy="5145013"/>
          </a:xfrm>
          <a:prstGeom prst="rect">
            <a:avLst/>
          </a:prstGeom>
          <a:noFill/>
        </p:spPr>
        <p:txBody>
          <a:bodyPr numCol="1"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CN" sz="2800" b="1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800" b="1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计算体系</a:t>
            </a:r>
            <a:endParaRPr lang="en-US" altLang="zh-CN" sz="2800" b="1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深度学习计算模式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计算体系与矩阵运算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800" b="1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800" b="1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芯片基础</a:t>
            </a:r>
            <a:endParaRPr lang="en-US" altLang="zh-CN" sz="2800" b="1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通用处理器 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CPU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从数据看 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CPU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计算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通用图形处理器 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GPU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专用处理器 </a:t>
            </a:r>
            <a:r>
              <a:rPr lang="en-US" altLang="zh-CN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NPU/TPU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计算体系架构的黄金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10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年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2392998-9E18-8942-825D-2293DF0A70D8}"/>
              </a:ext>
            </a:extLst>
          </p:cNvPr>
          <p:cNvSpPr>
            <a:spLocks noGrp="1"/>
          </p:cNvSpPr>
          <p:nvPr/>
        </p:nvSpPr>
        <p:spPr>
          <a:xfrm>
            <a:off x="6242397" y="1232756"/>
            <a:ext cx="4761656" cy="5023875"/>
          </a:xfrm>
          <a:prstGeom prst="rect">
            <a:avLst/>
          </a:prstGeom>
          <a:noFill/>
        </p:spPr>
        <p:txBody>
          <a:bodyPr numCol="1"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华为昇腾 </a:t>
            </a:r>
            <a:r>
              <a:rPr lang="en-US" altLang="zh-CN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NPU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达芬奇架构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昇腾</a:t>
            </a: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处理器</a:t>
            </a:r>
            <a:endParaRPr lang="en-US" altLang="zh-CN" sz="24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谷歌 </a:t>
            </a:r>
            <a:r>
              <a:rPr lang="en-US" altLang="zh-CN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TPU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核心脉动阵列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系列架构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特斯拉 </a:t>
            </a:r>
            <a:r>
              <a:rPr lang="en-US" altLang="zh-CN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DOJO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DOJO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架构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国内外其他</a:t>
            </a:r>
            <a:r>
              <a:rPr lang="en-US" altLang="zh-CN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芯片</a:t>
            </a:r>
            <a:endParaRPr lang="en-US" altLang="zh-CN" sz="24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芯片的思考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7E2C7A77-2B0A-C448-A3B9-BC0C5068C8D7}"/>
              </a:ext>
            </a:extLst>
          </p:cNvPr>
          <p:cNvSpPr/>
          <p:nvPr/>
        </p:nvSpPr>
        <p:spPr bwMode="auto">
          <a:xfrm>
            <a:off x="5378301" y="1412775"/>
            <a:ext cx="360040" cy="4784973"/>
          </a:xfrm>
          <a:prstGeom prst="leftBrace">
            <a:avLst>
              <a:gd name="adj1" fmla="val 8333"/>
              <a:gd name="adj2" fmla="val 83892"/>
            </a:avLst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2373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307744CD-7C23-7E4E-B54D-6383B957E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Img2col</a:t>
            </a:r>
            <a:r>
              <a:rPr lang="zh-CN" altLang="en-US" dirty="0"/>
              <a:t> 算法过程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DE9F3DF-F6AB-514C-AC09-D612B3D2634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Gill Sans MT" panose="020B0502020104020203" pitchFamily="34" charset="0"/>
              </a:rPr>
              <a:t>通过数据重排，完成 </a:t>
            </a:r>
            <a:r>
              <a:rPr lang="en-US" altLang="zh-CN" dirty="0">
                <a:latin typeface="Gill Sans MT" panose="020B0502020104020203" pitchFamily="34" charset="0"/>
              </a:rPr>
              <a:t>Im2col </a:t>
            </a:r>
            <a:r>
              <a:rPr lang="zh-CN" altLang="en-US" dirty="0">
                <a:latin typeface="Gill Sans MT" panose="020B0502020104020203" pitchFamily="34" charset="0"/>
              </a:rPr>
              <a:t>的操作之后会得到一个输入矩阵，卷积的 </a:t>
            </a:r>
            <a:r>
              <a:rPr lang="en-US" altLang="zh-CN" dirty="0">
                <a:latin typeface="Gill Sans MT" panose="020B0502020104020203" pitchFamily="34" charset="0"/>
              </a:rPr>
              <a:t>Weights </a:t>
            </a:r>
            <a:r>
              <a:rPr lang="zh-CN" altLang="en-US" dirty="0">
                <a:latin typeface="Gill Sans MT" panose="020B0502020104020203" pitchFamily="34" charset="0"/>
              </a:rPr>
              <a:t>也可以转换为一个矩阵，卷积的计算就可以转换为两个矩阵相乘的求解，得到最终的卷积计算结果。</a:t>
            </a:r>
            <a:endParaRPr lang="en-US" altLang="zh-CN" dirty="0">
              <a:latin typeface="Gill Sans MT" panose="020B05020201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F38683E-4E31-1A4B-8781-5CCE075D6E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2037" y="2441841"/>
            <a:ext cx="5688632" cy="373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90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5DB7C96-86E3-CD43-8CED-09E7F7423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矩阵乘 </a:t>
            </a:r>
            <a:r>
              <a:rPr lang="en-US" altLang="zh-CN" dirty="0"/>
              <a:t>MM</a:t>
            </a:r>
            <a:r>
              <a:rPr lang="zh-CN" altLang="en-US" dirty="0"/>
              <a:t> 计算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182C391-5E36-9D48-91AE-3F88E9529B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5863" y="2636912"/>
            <a:ext cx="9325036" cy="237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01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5DB7C96-86E3-CD43-8CED-09E7F7423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矩阵乘 </a:t>
            </a:r>
            <a:r>
              <a:rPr lang="en-US" altLang="zh-CN" dirty="0"/>
              <a:t>MM</a:t>
            </a:r>
            <a:r>
              <a:rPr lang="zh-CN" altLang="en-US" dirty="0"/>
              <a:t> 计算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980B7A-90CB-0649-B5B2-F71BAD4F7FA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7861" y="1556792"/>
            <a:ext cx="9361040" cy="449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28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5DB7C96-86E3-CD43-8CED-09E7F7423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计算强度与矩阵乘的关系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6678B0-8B05-9344-851B-F58C09879F7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1837" y="2271237"/>
            <a:ext cx="3814524" cy="1118927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4B6B9F59-F1A4-514D-A2CC-0E8AB18F098B}"/>
              </a:ext>
            </a:extLst>
          </p:cNvPr>
          <p:cNvSpPr txBox="1">
            <a:spLocks/>
          </p:cNvSpPr>
          <p:nvPr/>
        </p:nvSpPr>
        <p:spPr>
          <a:xfrm>
            <a:off x="2137941" y="4293096"/>
            <a:ext cx="3960440" cy="1583376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200000"/>
              </a:lnSpc>
              <a:buNone/>
            </a:pPr>
            <a:r>
              <a:rPr kumimoji="1" lang="en-US" altLang="zh-CN" dirty="0">
                <a:latin typeface="Gill Sans MT" panose="020B0502020104020203" pitchFamily="34" charset="0"/>
              </a:rPr>
              <a:t>Arithmetic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complexity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is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therefore:</a:t>
            </a:r>
          </a:p>
          <a:p>
            <a:pPr marL="0" indent="0" algn="r">
              <a:lnSpc>
                <a:spcPct val="200000"/>
              </a:lnSpc>
              <a:buNone/>
            </a:pPr>
            <a:r>
              <a:rPr kumimoji="1" lang="en-US" altLang="zh-CN" dirty="0">
                <a:latin typeface="Gill Sans MT" panose="020B0502020104020203" pitchFamily="34" charset="0"/>
              </a:rPr>
              <a:t>Number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of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data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loads:</a:t>
            </a:r>
          </a:p>
          <a:p>
            <a:pPr marL="0" indent="0" algn="r">
              <a:lnSpc>
                <a:spcPct val="200000"/>
              </a:lnSpc>
              <a:buNone/>
            </a:pPr>
            <a:r>
              <a:rPr kumimoji="1" lang="en-US" altLang="zh-CN" dirty="0">
                <a:latin typeface="Gill Sans MT" panose="020B0502020104020203" pitchFamily="34" charset="0"/>
              </a:rPr>
              <a:t>Arithmetic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intensity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scales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as: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2DDD3430-ED61-B246-B1E5-F13F4B7B21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7229" y="4365104"/>
                <a:ext cx="3521552" cy="1583376"/>
              </a:xfrm>
              <a:prstGeom prst="rect">
                <a:avLst/>
              </a:prstGeom>
              <a:noFill/>
            </p:spPr>
            <p:txBody>
              <a:bodyPr anchor="ctr"/>
              <a:lstStyle>
                <a:lvl1pPr marL="239106" marR="0" indent="-239106" algn="l" defTabSz="1218804" rtl="0" eaLnBrk="0" fontAlgn="base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71B2FF"/>
                  </a:buClr>
                  <a:buChar char="•"/>
                  <a:tabLst/>
                  <a:defRPr kumimoji="0" lang="zh-CN" altLang="en-US" sz="2000" b="0" i="0" u="none" strike="noStrike" kern="0" cap="none" spc="0" normalizeH="0" baseline="0" dirty="0">
                    <a:ln>
                      <a:noFill/>
                    </a:ln>
                    <a:solidFill>
                      <a:srgbClr val="374154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defRPr>
                </a:lvl1pPr>
                <a:lvl2pPr marL="476096" marR="0" indent="-236990" algn="l" defTabSz="1218804" rtl="0" eaLnBrk="0" fontAlgn="base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71B2FF"/>
                  </a:buClr>
                  <a:buFont typeface="Arial" panose="020B0604020202020204" pitchFamily="34" charset="0"/>
                  <a:buChar char="◦"/>
                  <a:tabLst/>
                  <a:defRPr kumimoji="0" lang="zh-CN" altLang="en-US" sz="1800" b="0" i="0" u="none" strike="noStrike" kern="0" cap="none" spc="0" normalizeH="0" baseline="0" dirty="0">
                    <a:ln>
                      <a:noFill/>
                    </a:ln>
                    <a:solidFill>
                      <a:srgbClr val="374154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defRPr>
                </a:lvl2pPr>
                <a:lvl3pPr marL="833696" marR="0" indent="-236990" algn="l" defTabSz="1218804" rtl="0" eaLnBrk="0" fontAlgn="base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71B2FF"/>
                  </a:buClr>
                  <a:buFontTx/>
                  <a:buChar char="-"/>
                  <a:tabLst/>
                  <a:defRPr kumimoji="0" lang="zh-CN" altLang="en-US" sz="1800" b="0" i="0" u="none" strike="noStrike" kern="0" cap="none" spc="0" normalizeH="0" baseline="0" dirty="0">
                    <a:ln>
                      <a:noFill/>
                    </a:ln>
                    <a:solidFill>
                      <a:srgbClr val="374154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defRPr>
                </a:lvl3pPr>
                <a:lvl4pPr marL="1598987" indent="-22842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542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5841" indent="-22842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~"/>
                  <a:defRPr sz="1542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2694" indent="-22842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~"/>
                  <a:defRPr sz="1542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69547" indent="-22842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~"/>
                  <a:defRPr sz="1542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401" indent="-22842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~"/>
                  <a:defRPr sz="1542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3254" indent="-22842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~"/>
                  <a:defRPr sz="1542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1" i="1" dirty="0" smtClean="0">
                              <a:solidFill>
                                <a:srgbClr val="91D1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dirty="0">
                              <a:solidFill>
                                <a:srgbClr val="91D15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p>
                          <m:r>
                            <a:rPr kumimoji="1" lang="en-US" altLang="zh-CN" b="1" i="1" dirty="0">
                              <a:solidFill>
                                <a:srgbClr val="91D1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kumimoji="1" lang="en-US" altLang="zh-CN" b="1" i="1" dirty="0">
                          <a:solidFill>
                            <a:srgbClr val="91D1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1" i="1" dirty="0" smtClean="0">
                          <a:solidFill>
                            <a:srgbClr val="91D1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kumimoji="1" lang="en-US" altLang="zh-CN" b="1" i="1" dirty="0" smtClean="0">
                              <a:solidFill>
                                <a:srgbClr val="91D1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1" i="1" dirty="0" smtClean="0">
                              <a:solidFill>
                                <a:srgbClr val="91D1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kumimoji="1" lang="en-US" altLang="zh-CN" b="1" i="1" dirty="0" smtClean="0">
                              <a:solidFill>
                                <a:srgbClr val="91D1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𝑵</m:t>
                          </m:r>
                        </m:e>
                      </m:d>
                      <m:r>
                        <a:rPr kumimoji="1" lang="en-US" altLang="zh-CN" b="1" i="1" dirty="0" smtClean="0">
                          <a:solidFill>
                            <a:srgbClr val="91D1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1" i="1" dirty="0" smtClean="0">
                          <a:solidFill>
                            <a:srgbClr val="91D1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sSup>
                        <m:sSupPr>
                          <m:ctrlPr>
                            <a:rPr kumimoji="1" lang="en-US" altLang="zh-CN" b="1" i="1" dirty="0">
                              <a:solidFill>
                                <a:srgbClr val="91D1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dirty="0">
                              <a:solidFill>
                                <a:srgbClr val="91D15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p>
                          <m:r>
                            <a:rPr kumimoji="1" lang="en-US" altLang="zh-CN" b="1" i="1" dirty="0">
                              <a:solidFill>
                                <a:srgbClr val="91D1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kumimoji="1" lang="en-US" altLang="zh-CN" b="1" i="1" dirty="0" smtClean="0">
                          <a:solidFill>
                            <a:srgbClr val="91D1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1" i="1" dirty="0">
                          <a:solidFill>
                            <a:srgbClr val="91D15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kumimoji="1" lang="en-US" altLang="zh-CN" b="1" i="1" dirty="0">
                          <a:solidFill>
                            <a:srgbClr val="91D1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b="1" i="1" dirty="0">
                              <a:solidFill>
                                <a:srgbClr val="91D1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dirty="0">
                              <a:solidFill>
                                <a:srgbClr val="91D15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p>
                          <m:r>
                            <a:rPr kumimoji="1" lang="en-US" altLang="zh-CN" b="1" i="1" dirty="0">
                              <a:solidFill>
                                <a:srgbClr val="91D1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kumimoji="1" lang="en-US" altLang="zh-CN" b="1" i="1" dirty="0" smtClean="0">
                          <a:solidFill>
                            <a:srgbClr val="91D1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b="1" dirty="0">
                  <a:solidFill>
                    <a:srgbClr val="91D150"/>
                  </a:solidFill>
                  <a:latin typeface="Gill Sans MT" panose="020B0502020104020203" pitchFamily="34" charset="0"/>
                </a:endParaRPr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b="1" i="1" dirty="0" smtClean="0">
                          <a:solidFill>
                            <a:srgbClr val="91D15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kumimoji="1" lang="en-US" altLang="zh-CN" b="1" i="1" dirty="0" smtClean="0">
                          <a:solidFill>
                            <a:srgbClr val="91D1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1" i="1" dirty="0" smtClean="0">
                          <a:solidFill>
                            <a:srgbClr val="91D15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kumimoji="1" lang="en-US" altLang="zh-CN" b="1" i="1" dirty="0" smtClean="0">
                          <a:solidFill>
                            <a:srgbClr val="91D1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b="1" dirty="0">
                  <a:solidFill>
                    <a:srgbClr val="91D150"/>
                  </a:solidFill>
                  <a:latin typeface="Gill Sans MT" panose="020B0502020104020203" pitchFamily="34" charset="0"/>
                </a:endParaRPr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1" i="1" dirty="0" smtClean="0">
                              <a:solidFill>
                                <a:srgbClr val="91D1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dirty="0">
                              <a:solidFill>
                                <a:srgbClr val="91D15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p>
                          <m:r>
                            <a:rPr kumimoji="1" lang="en-US" altLang="zh-CN" b="1" i="1" dirty="0" smtClean="0">
                              <a:solidFill>
                                <a:srgbClr val="91D1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kumimoji="1" lang="en-US" altLang="zh-CN" b="1" i="1" dirty="0" smtClean="0">
                          <a:solidFill>
                            <a:srgbClr val="91D15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kumimoji="1" lang="en-US" altLang="zh-CN" b="1" i="1" dirty="0" smtClean="0">
                              <a:solidFill>
                                <a:srgbClr val="91D1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zh-CN" altLang="en-US" b="1" i="1" dirty="0" smtClean="0">
                              <a:solidFill>
                                <a:srgbClr val="91D1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b="1" i="1" dirty="0">
                              <a:solidFill>
                                <a:srgbClr val="91D15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p>
                          <m:r>
                            <a:rPr kumimoji="1" lang="en-US" altLang="zh-CN" b="1" i="1" dirty="0" smtClean="0">
                              <a:solidFill>
                                <a:srgbClr val="91D1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kumimoji="1" lang="en-US" altLang="zh-CN" b="1" i="1" dirty="0" smtClean="0">
                          <a:solidFill>
                            <a:srgbClr val="91D1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1" i="1" dirty="0" smtClean="0">
                          <a:solidFill>
                            <a:srgbClr val="91D15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kumimoji="1" lang="en-US" altLang="zh-CN" b="1" i="1" dirty="0" smtClean="0">
                          <a:solidFill>
                            <a:srgbClr val="91D1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1" i="1" dirty="0" smtClean="0">
                          <a:solidFill>
                            <a:srgbClr val="91D15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kumimoji="1" lang="en-US" altLang="zh-CN" b="1" i="1" dirty="0" smtClean="0">
                          <a:solidFill>
                            <a:srgbClr val="91D1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b="1" dirty="0">
                  <a:solidFill>
                    <a:srgbClr val="91D150"/>
                  </a:solidFill>
                  <a:latin typeface="Gill Sans MT" panose="020B0502020104020203" pitchFamily="34" charset="0"/>
                </a:endParaRPr>
              </a:p>
            </p:txBody>
          </p:sp>
        </mc:Choice>
        <mc:Fallback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2DDD3430-ED61-B246-B1E5-F13F4B7B2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229" y="4365104"/>
                <a:ext cx="3521552" cy="1583376"/>
              </a:xfrm>
              <a:prstGeom prst="rect">
                <a:avLst/>
              </a:prstGeom>
              <a:blipFill>
                <a:blip r:embed="rId3"/>
                <a:stretch>
                  <a:fillRect b="-104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内容占位符 2">
            <a:extLst>
              <a:ext uri="{FF2B5EF4-FFF2-40B4-BE49-F238E27FC236}">
                <a16:creationId xmlns:a16="http://schemas.microsoft.com/office/drawing/2014/main" id="{7FCC2F83-78E9-024F-857B-95F0D8AE56EE}"/>
              </a:ext>
            </a:extLst>
          </p:cNvPr>
          <p:cNvSpPr txBox="1">
            <a:spLocks/>
          </p:cNvSpPr>
          <p:nvPr/>
        </p:nvSpPr>
        <p:spPr>
          <a:xfrm>
            <a:off x="5594325" y="2204864"/>
            <a:ext cx="5760640" cy="1234606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800" dirty="0">
                <a:latin typeface="Gill Sans MT" panose="020B0502020104020203" pitchFamily="34" charset="0"/>
              </a:rPr>
              <a:t>N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row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elements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multiply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with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N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column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elements</a:t>
            </a:r>
          </a:p>
          <a:p>
            <a:r>
              <a:rPr kumimoji="1" lang="en-US" altLang="zh-CN" sz="1800" dirty="0">
                <a:latin typeface="Gill Sans MT" panose="020B0502020104020203" pitchFamily="34" charset="0"/>
              </a:rPr>
              <a:t>N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additions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create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the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final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result</a:t>
            </a:r>
          </a:p>
          <a:p>
            <a:r>
              <a:rPr kumimoji="1" lang="en-US" altLang="zh-CN" sz="1800" dirty="0">
                <a:latin typeface="Gill Sans MT" panose="020B0502020104020203" pitchFamily="34" charset="0"/>
              </a:rPr>
              <a:t>This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is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done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N^2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times,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once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for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each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result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element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E18194BB-B650-7F4F-8146-113B5A29CD2E}"/>
              </a:ext>
            </a:extLst>
          </p:cNvPr>
          <p:cNvSpPr txBox="1">
            <a:spLocks/>
          </p:cNvSpPr>
          <p:nvPr/>
        </p:nvSpPr>
        <p:spPr>
          <a:xfrm>
            <a:off x="5594325" y="1700808"/>
            <a:ext cx="5760640" cy="470884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kumimoji="1" lang="en-US" altLang="zh-CN" dirty="0">
                <a:latin typeface="Gill Sans MT" panose="020B0502020104020203" pitchFamily="34" charset="0"/>
              </a:rPr>
              <a:t>For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an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 err="1">
                <a:latin typeface="Gill Sans MT" panose="020B0502020104020203" pitchFamily="34" charset="0"/>
              </a:rPr>
              <a:t>NxN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matrix:</a:t>
            </a:r>
          </a:p>
        </p:txBody>
      </p:sp>
    </p:spTree>
    <p:extLst>
      <p:ext uri="{BB962C8B-B14F-4D97-AF65-F5344CB8AC3E}">
        <p14:creationId xmlns:p14="http://schemas.microsoft.com/office/powerpoint/2010/main" val="279121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5EEBD8A-EBC3-F246-8FEC-104D83608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脉动阵列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FD141A-9243-5E4F-900B-0D6B4673C8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7475" y="1234639"/>
            <a:ext cx="6955329" cy="5064947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543E26D-DDD9-F94E-B67C-B4E657D47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2871415" cy="4994910"/>
          </a:xfrm>
        </p:spPr>
        <p:txBody>
          <a:bodyPr/>
          <a:lstStyle/>
          <a:p>
            <a:r>
              <a:rPr lang="zh-CN" altLang="en-US" dirty="0"/>
              <a:t>数据一波一波根据 </a:t>
            </a:r>
            <a:r>
              <a:rPr lang="en-US" altLang="zh-CN" dirty="0"/>
              <a:t>FIFO</a:t>
            </a:r>
            <a:r>
              <a:rPr lang="zh-CN" altLang="en-US" dirty="0"/>
              <a:t> 队列从左 流入 </a:t>
            </a:r>
            <a:r>
              <a:rPr lang="en-US" altLang="zh-CN" dirty="0"/>
              <a:t>MM</a:t>
            </a:r>
            <a:r>
              <a:rPr lang="zh-CN" altLang="en-US" dirty="0"/>
              <a:t> </a:t>
            </a:r>
            <a:r>
              <a:rPr lang="en-US" altLang="zh-CN" dirty="0"/>
              <a:t>Unite</a:t>
            </a:r>
            <a:r>
              <a:rPr lang="zh-CN" altLang="en-US" dirty="0"/>
              <a:t> 计算，流出到下面的寄存器中存储，看起来像心脏脉动血流一样。</a:t>
            </a:r>
            <a:endParaRPr lang="en-US" altLang="zh-CN" dirty="0"/>
          </a:p>
          <a:p>
            <a:r>
              <a:rPr lang="en-US" altLang="zh-CN" dirty="0"/>
              <a:t>TPU</a:t>
            </a:r>
            <a:r>
              <a:rPr lang="zh-CN" altLang="en-US" dirty="0"/>
              <a:t> 中计算阵列是个二维的并行流水线乘法器，数据一波波脉动流走。</a:t>
            </a:r>
          </a:p>
        </p:txBody>
      </p:sp>
    </p:spTree>
    <p:extLst>
      <p:ext uri="{BB962C8B-B14F-4D97-AF65-F5344CB8AC3E}">
        <p14:creationId xmlns:p14="http://schemas.microsoft.com/office/powerpoint/2010/main" val="3356023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5EEBD8A-EBC3-F246-8FEC-104D83608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脉动阵列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FD141A-9243-5E4F-900B-0D6B4673C8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7475" y="1234639"/>
            <a:ext cx="6955329" cy="5064947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543E26D-DDD9-F94E-B67C-B4E657D47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2871415" cy="4994910"/>
          </a:xfrm>
        </p:spPr>
        <p:txBody>
          <a:bodyPr/>
          <a:lstStyle/>
          <a:p>
            <a:r>
              <a:rPr lang="zh-CN" altLang="en-US" dirty="0"/>
              <a:t>数据一波一波根据 </a:t>
            </a:r>
            <a:r>
              <a:rPr lang="en-US" altLang="zh-CN" dirty="0"/>
              <a:t>FIFO</a:t>
            </a:r>
            <a:r>
              <a:rPr lang="zh-CN" altLang="en-US" dirty="0"/>
              <a:t> 队列从左 流入 </a:t>
            </a:r>
            <a:r>
              <a:rPr lang="en-US" altLang="zh-CN" dirty="0"/>
              <a:t>MM</a:t>
            </a:r>
            <a:r>
              <a:rPr lang="zh-CN" altLang="en-US" dirty="0"/>
              <a:t> </a:t>
            </a:r>
            <a:r>
              <a:rPr lang="en-US" altLang="zh-CN" dirty="0"/>
              <a:t>Unite</a:t>
            </a:r>
            <a:r>
              <a:rPr lang="zh-CN" altLang="en-US" dirty="0"/>
              <a:t> 计算，流出到下面的寄存器中存储，看起来像心脏脉动血流一样。</a:t>
            </a:r>
            <a:endParaRPr lang="en-US" altLang="zh-CN" dirty="0"/>
          </a:p>
          <a:p>
            <a:r>
              <a:rPr lang="en-US" altLang="zh-CN" dirty="0"/>
              <a:t>TPU</a:t>
            </a:r>
            <a:r>
              <a:rPr lang="zh-CN" altLang="en-US" dirty="0"/>
              <a:t> 中计算阵列是个二维的并行流水线乘法器，数据一波波脉动流走。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61D1042-440D-CD43-8757-5FD5F06B2DA5}"/>
              </a:ext>
            </a:extLst>
          </p:cNvPr>
          <p:cNvSpPr/>
          <p:nvPr/>
        </p:nvSpPr>
        <p:spPr>
          <a:xfrm>
            <a:off x="4226745" y="2210306"/>
            <a:ext cx="7316788" cy="2808013"/>
          </a:xfrm>
          <a:prstGeom prst="rect">
            <a:avLst/>
          </a:prstGeom>
          <a:solidFill>
            <a:srgbClr val="FFFF00">
              <a:alpha val="80000"/>
            </a:srgb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能够在一个时钟周期内处理数 </a:t>
            </a:r>
            <a:r>
              <a:rPr lang="en-US" altLang="zh-CN" dirty="0">
                <a:latin typeface="Gill Sans MT" panose="020B0502020104020203" pitchFamily="34" charset="0"/>
              </a:rPr>
              <a:t>65,536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次矩阵运算，每次运算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能够将多个运算逻辑单元串联在一起，复用从一个寄存器中取得的结果。</a:t>
            </a:r>
            <a:endParaRPr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不仅能够将数据复用实现最大化，减少芯片在运算过程中的内存访问次数，提高 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计算效率，同时也降低内存带宽压力，进而降低内存访问的能耗。</a:t>
            </a:r>
          </a:p>
        </p:txBody>
      </p:sp>
    </p:spTree>
    <p:extLst>
      <p:ext uri="{BB962C8B-B14F-4D97-AF65-F5344CB8AC3E}">
        <p14:creationId xmlns:p14="http://schemas.microsoft.com/office/powerpoint/2010/main" val="1217535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脉动阵列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F98C4A-765F-4A4D-8EE7-62C5E3347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2871415" cy="4994910"/>
          </a:xfrm>
        </p:spPr>
        <p:txBody>
          <a:bodyPr/>
          <a:lstStyle/>
          <a:p>
            <a:r>
              <a:rPr lang="zh-CN" altLang="en-US" dirty="0"/>
              <a:t>脉动阵列：权重数据从上侧 </a:t>
            </a:r>
            <a:r>
              <a:rPr lang="en-US" altLang="zh-CN" dirty="0"/>
              <a:t>weight</a:t>
            </a:r>
            <a:r>
              <a:rPr lang="zh-CN" altLang="en-US" dirty="0"/>
              <a:t> 预先加载，输入数据 </a:t>
            </a:r>
            <a:r>
              <a:rPr lang="en-US" altLang="zh-CN" dirty="0"/>
              <a:t>input</a:t>
            </a:r>
            <a:r>
              <a:rPr lang="zh-CN" altLang="en-US" dirty="0"/>
              <a:t> 从左侧进入，输出数据从下侧输出；</a:t>
            </a:r>
            <a:endParaRPr lang="en-US" altLang="zh-CN" dirty="0"/>
          </a:p>
          <a:p>
            <a:r>
              <a:rPr lang="zh-CN" altLang="en-US" dirty="0"/>
              <a:t>给定的</a:t>
            </a:r>
            <a:r>
              <a:rPr lang="en-US" altLang="zh-CN" dirty="0"/>
              <a:t>256-element</a:t>
            </a:r>
            <a:r>
              <a:rPr lang="zh-CN" altLang="en-US" dirty="0"/>
              <a:t>乘累加运算通过矩阵作为对角波前（</a:t>
            </a:r>
            <a:r>
              <a:rPr lang="en-US" altLang="zh-CN" dirty="0"/>
              <a:t>diagonal wavefront</a:t>
            </a:r>
            <a:r>
              <a:rPr lang="zh-CN" altLang="en-US" dirty="0"/>
              <a:t>）移动；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0858482-2232-0546-BE3F-F8A21441193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7475" y="1234639"/>
            <a:ext cx="6955329" cy="506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767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FC39F85-9C7D-0E43-9011-E7A38A519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脉动阵列原理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AC0E27-7D02-1D4F-A3D2-C304490B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947" y="558414"/>
            <a:ext cx="8399448" cy="62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716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FC39F85-9C7D-0E43-9011-E7A38A519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脉动阵列原理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1A0785-1DCA-0843-A7AA-8FBB16A2C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660" y="558414"/>
            <a:ext cx="8399448" cy="62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71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FC39F85-9C7D-0E43-9011-E7A38A519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脉动阵列原理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5EB6822-900C-0445-B6E0-453118338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660" y="558414"/>
            <a:ext cx="8399448" cy="62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8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2C357714-930B-804C-8358-9A71D9BD8EE1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6066928" cy="5145013"/>
          </a:xfrm>
          <a:prstGeom prst="rect">
            <a:avLst/>
          </a:prstGeom>
          <a:noFill/>
        </p:spPr>
        <p:txBody>
          <a:bodyPr numCol="1"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国外 </a:t>
            </a:r>
            <a:r>
              <a:rPr lang="en-US" altLang="zh-CN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 芯片</a:t>
            </a:r>
            <a:endParaRPr lang="en-US" altLang="zh-CN" sz="32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英伟达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特斯拉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DOJO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谷歌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AI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芯片架构的思考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1075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F406F3F-C8F2-2B4C-A5E9-A806AE8C1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脉动阵列原理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D35D541-CEEC-D246-8D99-2423D8DC4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660" y="558414"/>
            <a:ext cx="8399448" cy="62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97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FC39F85-9C7D-0E43-9011-E7A38A519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脉动阵列原理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6942898-6A87-BD44-9888-4D0390778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660" y="558414"/>
            <a:ext cx="8399448" cy="62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56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FC39F85-9C7D-0E43-9011-E7A38A519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脉动阵列原理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785CDA-6716-1D4E-81DE-EA8DDF82C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680" y="558414"/>
            <a:ext cx="8399448" cy="62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258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FC39F85-9C7D-0E43-9011-E7A38A519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脉动阵列原理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2E387F-841B-F946-AA5A-C78C23C69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682" y="558415"/>
            <a:ext cx="8399446" cy="629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83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FC39F85-9C7D-0E43-9011-E7A38A519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脉动阵列原理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5C24EE0-420A-B54B-9212-57ED570B4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660" y="558414"/>
            <a:ext cx="8399448" cy="62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20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FC39F85-9C7D-0E43-9011-E7A38A519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脉动阵列原理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6B2DE10-3D51-9541-B39A-73C0C3A1A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660" y="558414"/>
            <a:ext cx="8399448" cy="62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01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脉动阵列计算延迟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F98C4A-765F-4A4D-8EE7-62C5E3347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822131" cy="4994910"/>
          </a:xfrm>
        </p:spPr>
        <p:txBody>
          <a:bodyPr/>
          <a:lstStyle/>
          <a:p>
            <a:r>
              <a:rPr lang="zh-CN" altLang="en-US" dirty="0"/>
              <a:t>程序不感知 </a:t>
            </a:r>
            <a:r>
              <a:rPr lang="en-US" altLang="zh-CN" dirty="0"/>
              <a:t>MMU</a:t>
            </a:r>
            <a:r>
              <a:rPr lang="zh-CN" altLang="en-US" dirty="0"/>
              <a:t> 的脉动实现，从性能角度需要考虑其中的延迟，因为数据一级级的传导，意味着延迟的步步累加。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CISC </a:t>
            </a:r>
            <a:r>
              <a:rPr lang="zh-CN" altLang="en-US" dirty="0"/>
              <a:t>指令使用四级流水线，用其他指令的执行与 </a:t>
            </a:r>
            <a:r>
              <a:rPr lang="en-US" altLang="zh-CN" dirty="0"/>
              <a:t>MatrixMultiply </a:t>
            </a:r>
            <a:r>
              <a:rPr lang="zh-CN" altLang="en-US" dirty="0"/>
              <a:t>指令重叠，进而隐藏延迟。</a:t>
            </a:r>
          </a:p>
        </p:txBody>
      </p:sp>
    </p:spTree>
    <p:extLst>
      <p:ext uri="{BB962C8B-B14F-4D97-AF65-F5344CB8AC3E}">
        <p14:creationId xmlns:p14="http://schemas.microsoft.com/office/powerpoint/2010/main" val="484639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脉动阵列：给定</a:t>
            </a:r>
            <a:r>
              <a:rPr lang="en-US" altLang="zh-CN" dirty="0"/>
              <a:t>256</a:t>
            </a:r>
            <a:r>
              <a:rPr lang="zh-CN" altLang="en-US" dirty="0"/>
              <a:t>乘积运算操作，以对角波的形式通过阵列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F98C4A-765F-4A4D-8EE7-62C5E3347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2871415" cy="4994910"/>
          </a:xfrm>
        </p:spPr>
        <p:txBody>
          <a:bodyPr/>
          <a:lstStyle/>
          <a:p>
            <a:r>
              <a:rPr lang="zh-CN" altLang="en-US" dirty="0"/>
              <a:t>脉动阵列：权重数据从上侧 </a:t>
            </a:r>
            <a:r>
              <a:rPr lang="en-US" altLang="zh-CN" dirty="0"/>
              <a:t>weight</a:t>
            </a:r>
            <a:r>
              <a:rPr lang="zh-CN" altLang="en-US" dirty="0"/>
              <a:t> 预先加载，输入数据 </a:t>
            </a:r>
            <a:r>
              <a:rPr lang="en-US" altLang="zh-CN" dirty="0"/>
              <a:t>input</a:t>
            </a:r>
            <a:r>
              <a:rPr lang="zh-CN" altLang="en-US" dirty="0"/>
              <a:t> 从左侧进入，输出数据从下侧输出；</a:t>
            </a:r>
            <a:endParaRPr lang="en-US" altLang="zh-CN" dirty="0"/>
          </a:p>
          <a:p>
            <a:r>
              <a:rPr lang="zh-CN" altLang="en-US" dirty="0"/>
              <a:t>给定的</a:t>
            </a:r>
            <a:r>
              <a:rPr lang="en-US" altLang="zh-CN" dirty="0"/>
              <a:t>256-element</a:t>
            </a:r>
            <a:r>
              <a:rPr lang="zh-CN" altLang="en-US" dirty="0"/>
              <a:t>乘累加运算通过矩阵作为对角波前（</a:t>
            </a:r>
            <a:r>
              <a:rPr lang="en-US" altLang="zh-CN" dirty="0"/>
              <a:t>diagonal wavefront</a:t>
            </a:r>
            <a:r>
              <a:rPr lang="zh-CN" altLang="en-US" dirty="0"/>
              <a:t>）移动；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C280E0-0299-E84E-A988-F5AAA16B4C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75328" y="1987768"/>
            <a:ext cx="7797800" cy="348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6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3.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竞品对比</a:t>
            </a:r>
          </a:p>
        </p:txBody>
      </p:sp>
    </p:spTree>
    <p:extLst>
      <p:ext uri="{BB962C8B-B14F-4D97-AF65-F5344CB8AC3E}">
        <p14:creationId xmlns:p14="http://schemas.microsoft.com/office/powerpoint/2010/main" val="1132351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6C97C785-85BD-BB49-B639-A0CCA7085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CPU</a:t>
            </a:r>
            <a:r>
              <a:rPr lang="zh-CN" altLang="en-US" dirty="0"/>
              <a:t>、</a:t>
            </a:r>
            <a:r>
              <a:rPr lang="en-US" altLang="zh-CN" dirty="0"/>
              <a:t>GPU</a:t>
            </a:r>
            <a:r>
              <a:rPr lang="zh-CN" altLang="en-US" dirty="0"/>
              <a:t>、</a:t>
            </a:r>
            <a:r>
              <a:rPr lang="en-US" altLang="zh-CN" dirty="0"/>
              <a:t>TPU1</a:t>
            </a:r>
            <a:r>
              <a:rPr lang="zh-CN" altLang="en-US" dirty="0"/>
              <a:t> 服务器对比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52FC54DB-5187-6D41-A162-BB9010100F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833" y="2592439"/>
            <a:ext cx="10963275" cy="358140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927FAF8-8A3C-B74E-94A8-EF998C9CA58A}"/>
              </a:ext>
            </a:extLst>
          </p:cNvPr>
          <p:cNvSpPr/>
          <p:nvPr/>
        </p:nvSpPr>
        <p:spPr>
          <a:xfrm>
            <a:off x="745889" y="1423525"/>
            <a:ext cx="10718964" cy="874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4D4D4D"/>
                </a:solidFill>
                <a:latin typeface="Gill Sans MT" panose="020B0502020104020203" pitchFamily="34" charset="0"/>
              </a:rPr>
              <a:t>TPU1</a:t>
            </a:r>
            <a:r>
              <a:rPr lang="zh-CN" altLang="en-US" dirty="0">
                <a:solidFill>
                  <a:srgbClr val="4D4D4D"/>
                </a:solidFill>
                <a:latin typeface="Gill Sans MT" panose="020B0502020104020203" pitchFamily="34" charset="0"/>
              </a:rPr>
              <a:t> 采用的是 </a:t>
            </a:r>
            <a:r>
              <a:rPr lang="en-US" altLang="zh-CN" dirty="0">
                <a:solidFill>
                  <a:srgbClr val="4D4D4D"/>
                </a:solidFill>
                <a:latin typeface="Gill Sans MT" panose="020B0502020104020203" pitchFamily="34" charset="0"/>
              </a:rPr>
              <a:t>SIMD</a:t>
            </a:r>
            <a:r>
              <a:rPr lang="zh-CN" altLang="en-US" dirty="0">
                <a:solidFill>
                  <a:srgbClr val="4D4D4D"/>
                </a:solidFill>
                <a:latin typeface="Gill Sans MT" panose="020B0502020104020203" pitchFamily="34" charset="0"/>
              </a:rPr>
              <a:t> 模式，确定性执行的方式比 </a:t>
            </a:r>
            <a:r>
              <a:rPr lang="en-US" altLang="zh-CN" dirty="0">
                <a:solidFill>
                  <a:srgbClr val="4D4D4D"/>
                </a:solidFill>
                <a:latin typeface="Gill Sans MT" panose="020B0502020104020203" pitchFamily="34" charset="0"/>
              </a:rPr>
              <a:t>CPU</a:t>
            </a:r>
            <a:r>
              <a:rPr lang="zh-CN" altLang="en-US" dirty="0">
                <a:solidFill>
                  <a:srgbClr val="4D4D4D"/>
                </a:solidFill>
                <a:latin typeface="Gill Sans MT" panose="020B0502020104020203" pitchFamily="34" charset="0"/>
              </a:rPr>
              <a:t> 和 </a:t>
            </a:r>
            <a:r>
              <a:rPr lang="en-US" altLang="zh-CN" dirty="0">
                <a:solidFill>
                  <a:srgbClr val="4D4D4D"/>
                </a:solidFill>
                <a:latin typeface="Gill Sans MT" panose="020B0502020104020203" pitchFamily="34" charset="0"/>
              </a:rPr>
              <a:t>GPU</a:t>
            </a:r>
            <a:r>
              <a:rPr lang="zh-CN" altLang="en-US" dirty="0">
                <a:solidFill>
                  <a:srgbClr val="4D4D4D"/>
                </a:solidFill>
                <a:latin typeface="Gill Sans MT" panose="020B0502020104020203" pitchFamily="34" charset="0"/>
              </a:rPr>
              <a:t> 时变优化更符合神经网络的执行要求，减少缓存、乱序执行、多线程、多处理、预取等功能都有助于提高 </a:t>
            </a:r>
            <a:r>
              <a:rPr lang="en-US" altLang="zh-CN" dirty="0">
                <a:solidFill>
                  <a:srgbClr val="4D4D4D"/>
                </a:solidFill>
                <a:latin typeface="Gill Sans MT" panose="020B0502020104020203" pitchFamily="34" charset="0"/>
              </a:rPr>
              <a:t>TPU</a:t>
            </a:r>
            <a:r>
              <a:rPr lang="zh-CN" altLang="en-US" dirty="0">
                <a:solidFill>
                  <a:srgbClr val="4D4D4D"/>
                </a:solidFill>
                <a:latin typeface="Gill Sans MT" panose="020B0502020104020203" pitchFamily="34" charset="0"/>
              </a:rPr>
              <a:t> 计算吞吐，而不是降低延迟</a:t>
            </a:r>
          </a:p>
        </p:txBody>
      </p:sp>
    </p:spTree>
    <p:extLst>
      <p:ext uri="{BB962C8B-B14F-4D97-AF65-F5344CB8AC3E}">
        <p14:creationId xmlns:p14="http://schemas.microsoft.com/office/powerpoint/2010/main" val="3264745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9AAE4A8-F402-714B-A4C5-4E3D9E4E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FDB0A1D-6C52-4149-AEBC-A2D06EC247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78271" y="1793690"/>
            <a:ext cx="4582885" cy="4011574"/>
          </a:xfrm>
        </p:spPr>
        <p:txBody>
          <a:bodyPr anchor="ctr"/>
          <a:lstStyle/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历史发展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TPU1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脉动阵列细节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TPU2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第一款训练卡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TPU3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性能 </a:t>
            </a:r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POD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超算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TPU4</a:t>
            </a:r>
            <a:r>
              <a:rPr lang="zh-CN" altLang="en-US" sz="2800">
                <a:latin typeface="Gill Sans MT" panose="020B0502020104020203" pitchFamily="34" charset="0"/>
                <a:ea typeface="Microsoft YaHei" panose="020B0503020204020204" pitchFamily="34" charset="-122"/>
              </a:rPr>
              <a:t> 超级互联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466B6A9B-750A-0B4E-88D4-4F61315E3835}"/>
              </a:ext>
            </a:extLst>
          </p:cNvPr>
          <p:cNvSpPr/>
          <p:nvPr/>
        </p:nvSpPr>
        <p:spPr bwMode="auto">
          <a:xfrm>
            <a:off x="6221548" y="2104596"/>
            <a:ext cx="319150" cy="3444865"/>
          </a:xfrm>
          <a:prstGeom prst="leftBrace">
            <a:avLst>
              <a:gd name="adj1" fmla="val 8333"/>
              <a:gd name="adj2" fmla="val 63388"/>
            </a:avLst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136257699">
                  <a:custGeom>
                    <a:avLst/>
                    <a:gdLst>
                      <a:gd name="connsiteX0" fmla="*/ 319150 w 319150"/>
                      <a:gd name="connsiteY0" fmla="*/ 3444865 h 3444865"/>
                      <a:gd name="connsiteX1" fmla="*/ 159575 w 319150"/>
                      <a:gd name="connsiteY1" fmla="*/ 3418270 h 3444865"/>
                      <a:gd name="connsiteX2" fmla="*/ 159575 w 319150"/>
                      <a:gd name="connsiteY2" fmla="*/ 2850489 h 3444865"/>
                      <a:gd name="connsiteX3" fmla="*/ 159575 w 319150"/>
                      <a:gd name="connsiteY3" fmla="*/ 2210226 h 3444865"/>
                      <a:gd name="connsiteX4" fmla="*/ 0 w 319150"/>
                      <a:gd name="connsiteY4" fmla="*/ 2183631 h 3444865"/>
                      <a:gd name="connsiteX5" fmla="*/ 159575 w 319150"/>
                      <a:gd name="connsiteY5" fmla="*/ 2157036 h 3444865"/>
                      <a:gd name="connsiteX6" fmla="*/ 159575 w 319150"/>
                      <a:gd name="connsiteY6" fmla="*/ 1624426 h 3444865"/>
                      <a:gd name="connsiteX7" fmla="*/ 159575 w 319150"/>
                      <a:gd name="connsiteY7" fmla="*/ 1155729 h 3444865"/>
                      <a:gd name="connsiteX8" fmla="*/ 159575 w 319150"/>
                      <a:gd name="connsiteY8" fmla="*/ 601814 h 3444865"/>
                      <a:gd name="connsiteX9" fmla="*/ 159575 w 319150"/>
                      <a:gd name="connsiteY9" fmla="*/ 26595 h 3444865"/>
                      <a:gd name="connsiteX10" fmla="*/ 319150 w 319150"/>
                      <a:gd name="connsiteY10" fmla="*/ 0 h 3444865"/>
                      <a:gd name="connsiteX11" fmla="*/ 319150 w 319150"/>
                      <a:gd name="connsiteY11" fmla="*/ 654524 h 3444865"/>
                      <a:gd name="connsiteX12" fmla="*/ 319150 w 319150"/>
                      <a:gd name="connsiteY12" fmla="*/ 1309049 h 3444865"/>
                      <a:gd name="connsiteX13" fmla="*/ 319150 w 319150"/>
                      <a:gd name="connsiteY13" fmla="*/ 1998022 h 3444865"/>
                      <a:gd name="connsiteX14" fmla="*/ 319150 w 319150"/>
                      <a:gd name="connsiteY14" fmla="*/ 2583649 h 3444865"/>
                      <a:gd name="connsiteX15" fmla="*/ 319150 w 319150"/>
                      <a:gd name="connsiteY15" fmla="*/ 3444865 h 3444865"/>
                      <a:gd name="connsiteX0" fmla="*/ 319150 w 319150"/>
                      <a:gd name="connsiteY0" fmla="*/ 3444865 h 3444865"/>
                      <a:gd name="connsiteX1" fmla="*/ 159575 w 319150"/>
                      <a:gd name="connsiteY1" fmla="*/ 3418270 h 3444865"/>
                      <a:gd name="connsiteX2" fmla="*/ 159575 w 319150"/>
                      <a:gd name="connsiteY2" fmla="*/ 2826328 h 3444865"/>
                      <a:gd name="connsiteX3" fmla="*/ 159575 w 319150"/>
                      <a:gd name="connsiteY3" fmla="*/ 2210226 h 3444865"/>
                      <a:gd name="connsiteX4" fmla="*/ 0 w 319150"/>
                      <a:gd name="connsiteY4" fmla="*/ 2183631 h 3444865"/>
                      <a:gd name="connsiteX5" fmla="*/ 159575 w 319150"/>
                      <a:gd name="connsiteY5" fmla="*/ 2157036 h 3444865"/>
                      <a:gd name="connsiteX6" fmla="*/ 159575 w 319150"/>
                      <a:gd name="connsiteY6" fmla="*/ 1581817 h 3444865"/>
                      <a:gd name="connsiteX7" fmla="*/ 159575 w 319150"/>
                      <a:gd name="connsiteY7" fmla="*/ 1006598 h 3444865"/>
                      <a:gd name="connsiteX8" fmla="*/ 159575 w 319150"/>
                      <a:gd name="connsiteY8" fmla="*/ 516596 h 3444865"/>
                      <a:gd name="connsiteX9" fmla="*/ 159575 w 319150"/>
                      <a:gd name="connsiteY9" fmla="*/ 26595 h 3444865"/>
                      <a:gd name="connsiteX10" fmla="*/ 319150 w 319150"/>
                      <a:gd name="connsiteY10" fmla="*/ 0 h 34448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19150" h="3444865" stroke="0" extrusionOk="0">
                        <a:moveTo>
                          <a:pt x="319150" y="3444865"/>
                        </a:moveTo>
                        <a:cubicBezTo>
                          <a:pt x="232814" y="3443272"/>
                          <a:pt x="159234" y="3433151"/>
                          <a:pt x="159575" y="3418270"/>
                        </a:cubicBezTo>
                        <a:cubicBezTo>
                          <a:pt x="147743" y="3144918"/>
                          <a:pt x="146317" y="3119743"/>
                          <a:pt x="159575" y="2850489"/>
                        </a:cubicBezTo>
                        <a:cubicBezTo>
                          <a:pt x="172833" y="2581235"/>
                          <a:pt x="168453" y="2488408"/>
                          <a:pt x="159575" y="2210226"/>
                        </a:cubicBezTo>
                        <a:cubicBezTo>
                          <a:pt x="149896" y="2201597"/>
                          <a:pt x="94971" y="2177176"/>
                          <a:pt x="0" y="2183631"/>
                        </a:cubicBezTo>
                        <a:cubicBezTo>
                          <a:pt x="90792" y="2183850"/>
                          <a:pt x="159496" y="2172291"/>
                          <a:pt x="159575" y="2157036"/>
                        </a:cubicBezTo>
                        <a:cubicBezTo>
                          <a:pt x="167642" y="1966061"/>
                          <a:pt x="183587" y="1760263"/>
                          <a:pt x="159575" y="1624426"/>
                        </a:cubicBezTo>
                        <a:cubicBezTo>
                          <a:pt x="135564" y="1488589"/>
                          <a:pt x="176026" y="1373184"/>
                          <a:pt x="159575" y="1155729"/>
                        </a:cubicBezTo>
                        <a:cubicBezTo>
                          <a:pt x="143124" y="938274"/>
                          <a:pt x="153315" y="783035"/>
                          <a:pt x="159575" y="601814"/>
                        </a:cubicBezTo>
                        <a:cubicBezTo>
                          <a:pt x="165835" y="420593"/>
                          <a:pt x="177040" y="244797"/>
                          <a:pt x="159575" y="26595"/>
                        </a:cubicBezTo>
                        <a:cubicBezTo>
                          <a:pt x="164767" y="3279"/>
                          <a:pt x="229853" y="-1426"/>
                          <a:pt x="319150" y="0"/>
                        </a:cubicBezTo>
                        <a:cubicBezTo>
                          <a:pt x="294157" y="180619"/>
                          <a:pt x="329838" y="494005"/>
                          <a:pt x="319150" y="654524"/>
                        </a:cubicBezTo>
                        <a:cubicBezTo>
                          <a:pt x="308462" y="815043"/>
                          <a:pt x="331833" y="1027436"/>
                          <a:pt x="319150" y="1309049"/>
                        </a:cubicBezTo>
                        <a:cubicBezTo>
                          <a:pt x="306467" y="1590663"/>
                          <a:pt x="308900" y="1756578"/>
                          <a:pt x="319150" y="1998022"/>
                        </a:cubicBezTo>
                        <a:cubicBezTo>
                          <a:pt x="329400" y="2239466"/>
                          <a:pt x="321189" y="2430078"/>
                          <a:pt x="319150" y="2583649"/>
                        </a:cubicBezTo>
                        <a:cubicBezTo>
                          <a:pt x="317111" y="2737220"/>
                          <a:pt x="345781" y="3064874"/>
                          <a:pt x="319150" y="3444865"/>
                        </a:cubicBezTo>
                        <a:close/>
                      </a:path>
                      <a:path w="319150" h="3444865" fill="none" extrusionOk="0">
                        <a:moveTo>
                          <a:pt x="319150" y="3444865"/>
                        </a:moveTo>
                        <a:cubicBezTo>
                          <a:pt x="230989" y="3444525"/>
                          <a:pt x="161945" y="3432284"/>
                          <a:pt x="159575" y="3418270"/>
                        </a:cubicBezTo>
                        <a:cubicBezTo>
                          <a:pt x="150568" y="3286971"/>
                          <a:pt x="134997" y="2992613"/>
                          <a:pt x="159575" y="2826328"/>
                        </a:cubicBezTo>
                        <a:cubicBezTo>
                          <a:pt x="184153" y="2660043"/>
                          <a:pt x="183797" y="2438397"/>
                          <a:pt x="159575" y="2210226"/>
                        </a:cubicBezTo>
                        <a:cubicBezTo>
                          <a:pt x="164421" y="2183942"/>
                          <a:pt x="79451" y="2186157"/>
                          <a:pt x="0" y="2183631"/>
                        </a:cubicBezTo>
                        <a:cubicBezTo>
                          <a:pt x="88759" y="2186234"/>
                          <a:pt x="157795" y="2170131"/>
                          <a:pt x="159575" y="2157036"/>
                        </a:cubicBezTo>
                        <a:cubicBezTo>
                          <a:pt x="166115" y="2005857"/>
                          <a:pt x="174345" y="1737722"/>
                          <a:pt x="159575" y="1581817"/>
                        </a:cubicBezTo>
                        <a:cubicBezTo>
                          <a:pt x="144805" y="1425912"/>
                          <a:pt x="133578" y="1271824"/>
                          <a:pt x="159575" y="1006598"/>
                        </a:cubicBezTo>
                        <a:cubicBezTo>
                          <a:pt x="185572" y="741372"/>
                          <a:pt x="142674" y="672361"/>
                          <a:pt x="159575" y="516596"/>
                        </a:cubicBezTo>
                        <a:cubicBezTo>
                          <a:pt x="176476" y="360831"/>
                          <a:pt x="157429" y="224163"/>
                          <a:pt x="159575" y="26595"/>
                        </a:cubicBezTo>
                        <a:cubicBezTo>
                          <a:pt x="145031" y="15230"/>
                          <a:pt x="233644" y="-6140"/>
                          <a:pt x="31915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02DF1C4-A802-A343-B530-B4B416B51C94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6066928" cy="5145013"/>
          </a:xfrm>
          <a:prstGeom prst="rect">
            <a:avLst/>
          </a:prstGeom>
          <a:noFill/>
        </p:spPr>
        <p:txBody>
          <a:bodyPr numCol="1"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国外 </a:t>
            </a:r>
            <a:r>
              <a:rPr lang="en-US" altLang="zh-CN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 芯片</a:t>
            </a:r>
            <a:endParaRPr lang="en-US" altLang="zh-CN" sz="32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英伟达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特斯拉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DOJO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谷歌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AI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芯片架构的思考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2241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5DB7C96-86E3-CD43-8CED-09E7F7423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线程分层执行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421EC8-6F7A-334B-BA58-AEDD05B268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856" y="1628800"/>
            <a:ext cx="2964079" cy="39521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F7EB6D2-30FD-F549-B706-02AEF410E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856" y="1628800"/>
            <a:ext cx="2964078" cy="3952105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D18D06A5-BFF9-EA4C-A106-3106C3CDCE6D}"/>
              </a:ext>
            </a:extLst>
          </p:cNvPr>
          <p:cNvSpPr txBox="1">
            <a:spLocks/>
          </p:cNvSpPr>
          <p:nvPr/>
        </p:nvSpPr>
        <p:spPr>
          <a:xfrm>
            <a:off x="5831966" y="1285075"/>
            <a:ext cx="4176464" cy="589190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kumimoji="1" lang="zh-CN" altLang="en-US" dirty="0">
                <a:latin typeface="Gill Sans MT" panose="020B0502020104020203" pitchFamily="34" charset="0"/>
              </a:rPr>
              <a:t>网格 </a:t>
            </a:r>
            <a:r>
              <a:rPr kumimoji="1" lang="en-US" altLang="zh-CN" dirty="0">
                <a:latin typeface="Gill Sans MT" panose="020B0502020104020203" pitchFamily="34" charset="0"/>
              </a:rPr>
              <a:t>Grid</a:t>
            </a:r>
            <a:r>
              <a:rPr kumimoji="1" lang="zh-CN" altLang="en-US" dirty="0">
                <a:latin typeface="Gill Sans MT" panose="020B0502020104020203" pitchFamily="34" charset="0"/>
              </a:rPr>
              <a:t> 表示所有要执行的任务</a:t>
            </a:r>
            <a:endParaRPr kumimoji="1" lang="en-US" altLang="zh-CN" dirty="0">
              <a:latin typeface="Gill Sans MT" panose="020B0502020104020203" pitchFamily="34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82A012A-6E61-8042-AE42-11B733FEDE5C}"/>
              </a:ext>
            </a:extLst>
          </p:cNvPr>
          <p:cNvSpPr txBox="1">
            <a:spLocks/>
          </p:cNvSpPr>
          <p:nvPr/>
        </p:nvSpPr>
        <p:spPr>
          <a:xfrm>
            <a:off x="4499818" y="2895614"/>
            <a:ext cx="6840760" cy="589190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kumimoji="1" lang="zh-CN" altLang="en-US" dirty="0">
                <a:latin typeface="Gill Sans MT" panose="020B0502020104020203" pitchFamily="34" charset="0"/>
              </a:rPr>
              <a:t>网格 </a:t>
            </a:r>
            <a:r>
              <a:rPr kumimoji="1" lang="en-US" altLang="zh-CN" dirty="0">
                <a:latin typeface="Gill Sans MT" panose="020B0502020104020203" pitchFamily="34" charset="0"/>
              </a:rPr>
              <a:t>Grid</a:t>
            </a:r>
            <a:r>
              <a:rPr kumimoji="1" lang="zh-CN" altLang="en-US" dirty="0">
                <a:latin typeface="Gill Sans MT" panose="020B0502020104020203" pitchFamily="34" charset="0"/>
              </a:rPr>
              <a:t> 中包含了很多相同线程 </a:t>
            </a:r>
            <a:r>
              <a:rPr kumimoji="1" lang="en-US" altLang="zh-CN" dirty="0">
                <a:latin typeface="Gill Sans MT" panose="020B0502020104020203" pitchFamily="34" charset="0"/>
              </a:rPr>
              <a:t>Threads</a:t>
            </a:r>
            <a:r>
              <a:rPr kumimoji="1" lang="zh-CN" altLang="en-US" dirty="0">
                <a:latin typeface="Gill Sans MT" panose="020B0502020104020203" pitchFamily="34" charset="0"/>
              </a:rPr>
              <a:t> 数量的块 </a:t>
            </a:r>
            <a:r>
              <a:rPr kumimoji="1" lang="en-US" altLang="zh-CN" dirty="0">
                <a:latin typeface="Gill Sans MT" panose="020B0502020104020203" pitchFamily="34" charset="0"/>
              </a:rPr>
              <a:t>Blocks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endParaRPr kumimoji="1" lang="en-US" altLang="zh-CN" dirty="0">
              <a:latin typeface="Gill Sans MT" panose="020B0502020104020203" pitchFamily="34" charset="0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FC2DA584-E648-6747-8B37-25A9DCC6622E}"/>
              </a:ext>
            </a:extLst>
          </p:cNvPr>
          <p:cNvSpPr txBox="1">
            <a:spLocks/>
          </p:cNvSpPr>
          <p:nvPr/>
        </p:nvSpPr>
        <p:spPr>
          <a:xfrm>
            <a:off x="6119998" y="4509120"/>
            <a:ext cx="3600400" cy="1431825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zh-CN" altLang="en-US" dirty="0">
                <a:latin typeface="Gill Sans MT" panose="020B0502020104020203" pitchFamily="34" charset="0"/>
              </a:rPr>
              <a:t>块 </a:t>
            </a:r>
            <a:r>
              <a:rPr kumimoji="1" lang="en-US" altLang="zh-CN" dirty="0">
                <a:latin typeface="Gill Sans MT" panose="020B0502020104020203" pitchFamily="34" charset="0"/>
              </a:rPr>
              <a:t>Block</a:t>
            </a:r>
            <a:r>
              <a:rPr kumimoji="1" lang="zh-CN" altLang="en-US" dirty="0">
                <a:latin typeface="Gill Sans MT" panose="020B0502020104020203" pitchFamily="34" charset="0"/>
              </a:rPr>
              <a:t> 中的线程数独立执行</a:t>
            </a:r>
            <a:endParaRPr kumimoji="1" lang="en-US" altLang="zh-CN" dirty="0">
              <a:latin typeface="Gill Sans MT" panose="020B0502020104020203" pitchFamily="34" charset="0"/>
            </a:endParaRPr>
          </a:p>
          <a:p>
            <a:pPr marL="0" indent="0" algn="ctr">
              <a:buNone/>
            </a:pPr>
            <a:r>
              <a:rPr kumimoji="1" lang="zh-CN" altLang="en-US" dirty="0">
                <a:latin typeface="Gill Sans MT" panose="020B0502020104020203" pitchFamily="34" charset="0"/>
              </a:rPr>
              <a:t>可以通过本地数据共享</a:t>
            </a:r>
            <a:endParaRPr kumimoji="1" lang="en-US" altLang="zh-CN" dirty="0">
              <a:latin typeface="Gill Sans MT" panose="020B0502020104020203" pitchFamily="34" charset="0"/>
            </a:endParaRPr>
          </a:p>
          <a:p>
            <a:pPr marL="0" indent="0" algn="ctr">
              <a:buNone/>
            </a:pPr>
            <a:r>
              <a:rPr kumimoji="1" lang="zh-CN" altLang="en-US" dirty="0">
                <a:latin typeface="Gill Sans MT" panose="020B0502020104020203" pitchFamily="34" charset="0"/>
              </a:rPr>
              <a:t>同步交换数据</a:t>
            </a:r>
            <a:endParaRPr kumimoji="1" lang="en-US" altLang="zh-CN" dirty="0">
              <a:latin typeface="Gill Sans MT" panose="020B0502020104020203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FEFFE32-D82A-B646-A444-5838485D378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1048" y="1874017"/>
            <a:ext cx="4178300" cy="736600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11FBEA4C-9F1F-964A-8622-C430B7619371}"/>
              </a:ext>
            </a:extLst>
          </p:cNvPr>
          <p:cNvGrpSpPr/>
          <p:nvPr/>
        </p:nvGrpSpPr>
        <p:grpSpPr>
          <a:xfrm>
            <a:off x="4773998" y="3484488"/>
            <a:ext cx="6292400" cy="736600"/>
            <a:chOff x="4730229" y="3434566"/>
            <a:chExt cx="6292400" cy="73660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60BDD70-8DC4-FD49-8CD2-F3CFE08CE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30229" y="3434566"/>
              <a:ext cx="939800" cy="73660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262B7F4-8229-B649-9743-67C8D875E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68379" y="3434566"/>
              <a:ext cx="939800" cy="73660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5887C80B-E4F3-1747-A7A2-1DCDB2833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06529" y="3434566"/>
              <a:ext cx="939800" cy="736600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269D9844-CF60-D441-8204-9E741E192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44679" y="3434566"/>
              <a:ext cx="939800" cy="73660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3E0646FF-4F3A-9A42-876D-957FF0959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82829" y="3434566"/>
              <a:ext cx="939800" cy="736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3823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5DB7C96-86E3-CD43-8CED-09E7F7423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GPU</a:t>
            </a:r>
            <a:r>
              <a:rPr lang="zh-CN" altLang="en-US" dirty="0"/>
              <a:t> 缓存机制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825EEB3-EBDB-DD41-9D47-D33020A3AF66}"/>
              </a:ext>
            </a:extLst>
          </p:cNvPr>
          <p:cNvGraphicFramePr>
            <a:graphicFrameLocks noGrp="1"/>
          </p:cNvGraphicFramePr>
          <p:nvPr/>
        </p:nvGraphicFramePr>
        <p:xfrm>
          <a:off x="6962477" y="1916832"/>
          <a:ext cx="4464495" cy="4104451"/>
        </p:xfrm>
        <a:graphic>
          <a:graphicData uri="http://schemas.openxmlformats.org/drawingml/2006/table">
            <a:tbl>
              <a:tblPr/>
              <a:tblGrid>
                <a:gridCol w="1488165">
                  <a:extLst>
                    <a:ext uri="{9D8B030D-6E8A-4147-A177-3AD203B41FA5}">
                      <a16:colId xmlns:a16="http://schemas.microsoft.com/office/drawing/2014/main" val="1189140174"/>
                    </a:ext>
                  </a:extLst>
                </a:gridCol>
                <a:gridCol w="1488165">
                  <a:extLst>
                    <a:ext uri="{9D8B030D-6E8A-4147-A177-3AD203B41FA5}">
                      <a16:colId xmlns:a16="http://schemas.microsoft.com/office/drawing/2014/main" val="2417993837"/>
                    </a:ext>
                  </a:extLst>
                </a:gridCol>
                <a:gridCol w="1488165">
                  <a:extLst>
                    <a:ext uri="{9D8B030D-6E8A-4147-A177-3AD203B41FA5}">
                      <a16:colId xmlns:a16="http://schemas.microsoft.com/office/drawing/2014/main" val="590979823"/>
                    </a:ext>
                  </a:extLst>
                </a:gridCol>
              </a:tblGrid>
              <a:tr h="1121726">
                <a:tc>
                  <a:txBody>
                    <a:bodyPr/>
                    <a:lstStyle/>
                    <a:p>
                      <a:pPr marL="0" marR="0" lvl="0" indent="0" algn="ctr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>
                          <a:solidFill>
                            <a:srgbClr val="92D050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Data</a:t>
                      </a:r>
                    </a:p>
                    <a:p>
                      <a:pPr marL="0" marR="0" lvl="0" indent="0" algn="ctr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>
                          <a:solidFill>
                            <a:srgbClr val="92D050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Location</a:t>
                      </a:r>
                      <a:endParaRPr lang="zh-CN" altLang="en-US" sz="1600" b="0" kern="1200" dirty="0">
                        <a:solidFill>
                          <a:srgbClr val="92D050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7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3707" rtl="0" eaLnBrk="1" latinLnBrk="0" hangingPunct="1"/>
                      <a:r>
                        <a:rPr lang="en-US" altLang="zh-CN" sz="1600" b="0" kern="1200" dirty="0">
                          <a:solidFill>
                            <a:srgbClr val="92D050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Latency</a:t>
                      </a:r>
                    </a:p>
                    <a:p>
                      <a:pPr marL="0" algn="ctr" defTabSz="913707" rtl="0" eaLnBrk="1" latinLnBrk="0" hangingPunct="1"/>
                      <a:r>
                        <a:rPr lang="en-US" altLang="zh-CN" sz="1600" b="0" kern="1200" dirty="0">
                          <a:solidFill>
                            <a:srgbClr val="92D050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(ns)</a:t>
                      </a:r>
                      <a:endParaRPr lang="zh-CN" altLang="en-US" sz="1600" b="0" kern="1200" dirty="0">
                        <a:solidFill>
                          <a:srgbClr val="92D050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7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zh-CN" sz="1600" b="0" dirty="0">
                          <a:solidFill>
                            <a:srgbClr val="92D050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Threads</a:t>
                      </a:r>
                    </a:p>
                    <a:p>
                      <a:pPr algn="ctr" latinLnBrk="0"/>
                      <a:r>
                        <a:rPr lang="en-US" altLang="zh-CN" sz="1600" b="0" dirty="0">
                          <a:solidFill>
                            <a:srgbClr val="92D050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Required</a:t>
                      </a:r>
                      <a:endParaRPr lang="zh-CN" altLang="en-US" sz="1600" b="0" dirty="0">
                        <a:solidFill>
                          <a:srgbClr val="92D050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128491"/>
                  </a:ext>
                </a:extLst>
              </a:tr>
              <a:tr h="5965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L1</a:t>
                      </a:r>
                      <a:r>
                        <a:rPr lang="zh-CN" altLang="en-US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Cache</a:t>
                      </a: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27</a:t>
                      </a:r>
                      <a:endParaRPr lang="en-US" sz="1400" b="0" dirty="0">
                        <a:solidFill>
                          <a:srgbClr val="374154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32,738</a:t>
                      </a:r>
                      <a:endParaRPr lang="zh-CN" altLang="en-US" sz="1400" b="0" dirty="0">
                        <a:solidFill>
                          <a:srgbClr val="374154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556718"/>
                  </a:ext>
                </a:extLst>
              </a:tr>
              <a:tr h="5965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L2</a:t>
                      </a:r>
                      <a:r>
                        <a:rPr lang="zh-CN" altLang="en-US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Cache</a:t>
                      </a: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150</a:t>
                      </a:r>
                      <a:endParaRPr lang="en-US" sz="1400" b="0" dirty="0">
                        <a:solidFill>
                          <a:srgbClr val="374154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37,500</a:t>
                      </a:r>
                      <a:endParaRPr lang="zh-CN" altLang="en-US" sz="1400" b="0" dirty="0">
                        <a:solidFill>
                          <a:srgbClr val="374154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965577"/>
                  </a:ext>
                </a:extLst>
              </a:tr>
              <a:tr h="5965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HBM</a:t>
                      </a: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404</a:t>
                      </a:r>
                      <a:endParaRPr lang="zh-CN" altLang="en-US" sz="1400" b="0" dirty="0">
                        <a:solidFill>
                          <a:srgbClr val="374154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39,264</a:t>
                      </a:r>
                      <a:endParaRPr lang="zh-CN" altLang="en-US" sz="1400" b="0" dirty="0">
                        <a:solidFill>
                          <a:srgbClr val="374154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406410"/>
                  </a:ext>
                </a:extLst>
              </a:tr>
              <a:tr h="5965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NVLink</a:t>
                      </a: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700</a:t>
                      </a:r>
                      <a:endParaRPr lang="en-US" sz="1400" b="0" dirty="0">
                        <a:solidFill>
                          <a:srgbClr val="374154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13,125</a:t>
                      </a:r>
                      <a:endParaRPr lang="zh-CN" altLang="en-US" sz="1400" b="0" dirty="0">
                        <a:solidFill>
                          <a:srgbClr val="374154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2933771"/>
                  </a:ext>
                </a:extLst>
              </a:tr>
              <a:tr h="5965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PCIe</a:t>
                      </a: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1470</a:t>
                      </a:r>
                      <a:endParaRPr lang="en-US" sz="1400" b="0" dirty="0">
                        <a:solidFill>
                          <a:srgbClr val="374154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2297</a:t>
                      </a:r>
                      <a:endParaRPr lang="zh-CN" altLang="en-US" sz="1400" b="0" dirty="0">
                        <a:solidFill>
                          <a:srgbClr val="374154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694979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72120EAB-4643-0A4C-97C5-2249F7E56A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95749" y="1445199"/>
            <a:ext cx="4162672" cy="4820334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BE9A3CA4-A9CD-2745-B8A7-489861474C43}"/>
              </a:ext>
            </a:extLst>
          </p:cNvPr>
          <p:cNvSpPr txBox="1">
            <a:spLocks/>
          </p:cNvSpPr>
          <p:nvPr/>
        </p:nvSpPr>
        <p:spPr>
          <a:xfrm>
            <a:off x="625773" y="1440455"/>
            <a:ext cx="720080" cy="404369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kumimoji="1" lang="en-US" altLang="zh-CN" sz="1800" dirty="0">
                <a:latin typeface="Gill Sans MT" panose="020B0502020104020203" pitchFamily="34" charset="0"/>
              </a:rPr>
              <a:t>B/W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950E8FA4-8DE1-3541-A574-1B81B62910C8}"/>
              </a:ext>
            </a:extLst>
          </p:cNvPr>
          <p:cNvSpPr txBox="1">
            <a:spLocks/>
          </p:cNvSpPr>
          <p:nvPr/>
        </p:nvSpPr>
        <p:spPr>
          <a:xfrm>
            <a:off x="625773" y="2780929"/>
            <a:ext cx="720080" cy="404369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kumimoji="1" lang="en-US" altLang="zh-CN" sz="1800" dirty="0">
                <a:latin typeface="Gill Sans MT" panose="020B0502020104020203" pitchFamily="34" charset="0"/>
              </a:rPr>
              <a:t>13x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1E193305-F79D-F542-8BA7-C2BC60879DF5}"/>
              </a:ext>
            </a:extLst>
          </p:cNvPr>
          <p:cNvSpPr txBox="1">
            <a:spLocks/>
          </p:cNvSpPr>
          <p:nvPr/>
        </p:nvSpPr>
        <p:spPr>
          <a:xfrm>
            <a:off x="625773" y="3812760"/>
            <a:ext cx="720080" cy="404369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kumimoji="1" lang="en-US" altLang="zh-CN" sz="1800" dirty="0">
                <a:latin typeface="Gill Sans MT" panose="020B0502020104020203" pitchFamily="34" charset="0"/>
              </a:rPr>
              <a:t>3x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B0C42A1C-9AC7-3149-B027-FCD245616EE4}"/>
              </a:ext>
            </a:extLst>
          </p:cNvPr>
          <p:cNvSpPr txBox="1">
            <a:spLocks/>
          </p:cNvSpPr>
          <p:nvPr/>
        </p:nvSpPr>
        <p:spPr>
          <a:xfrm>
            <a:off x="625773" y="5472903"/>
            <a:ext cx="720080" cy="404369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kumimoji="1" lang="en-US" altLang="zh-CN" sz="1800" dirty="0">
                <a:latin typeface="Gill Sans MT" panose="020B0502020104020203" pitchFamily="34" charset="0"/>
              </a:rPr>
              <a:t>1x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C5ABD87D-8329-C74C-AFB2-89A1606A4FF7}"/>
              </a:ext>
            </a:extLst>
          </p:cNvPr>
          <p:cNvSpPr txBox="1">
            <a:spLocks/>
          </p:cNvSpPr>
          <p:nvPr/>
        </p:nvSpPr>
        <p:spPr>
          <a:xfrm>
            <a:off x="1273845" y="1424905"/>
            <a:ext cx="1060982" cy="404369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kumimoji="1" lang="en-US" altLang="zh-CN" sz="1800" dirty="0">
                <a:solidFill>
                  <a:srgbClr val="91D150"/>
                </a:solidFill>
                <a:latin typeface="Gill Sans MT" panose="020B0502020104020203" pitchFamily="34" charset="0"/>
              </a:rPr>
              <a:t>Latency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92DC4DF3-89E9-A546-8373-B9AF85BAE06C}"/>
              </a:ext>
            </a:extLst>
          </p:cNvPr>
          <p:cNvSpPr txBox="1">
            <a:spLocks/>
          </p:cNvSpPr>
          <p:nvPr/>
        </p:nvSpPr>
        <p:spPr>
          <a:xfrm>
            <a:off x="1273845" y="2780928"/>
            <a:ext cx="1060982" cy="404369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kumimoji="1" lang="en-US" altLang="zh-CN" sz="1800" dirty="0">
                <a:solidFill>
                  <a:srgbClr val="91D150"/>
                </a:solidFill>
                <a:latin typeface="Gill Sans MT" panose="020B0502020104020203" pitchFamily="34" charset="0"/>
              </a:rPr>
              <a:t>1x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FEE78A9-7F83-A14C-9227-D56022DE9F83}"/>
              </a:ext>
            </a:extLst>
          </p:cNvPr>
          <p:cNvSpPr txBox="1">
            <a:spLocks/>
          </p:cNvSpPr>
          <p:nvPr/>
        </p:nvSpPr>
        <p:spPr>
          <a:xfrm>
            <a:off x="1273845" y="3812759"/>
            <a:ext cx="1060982" cy="404369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kumimoji="1" lang="en-US" altLang="zh-CN" sz="1800" dirty="0">
                <a:solidFill>
                  <a:srgbClr val="91D150"/>
                </a:solidFill>
                <a:latin typeface="Gill Sans MT" panose="020B0502020104020203" pitchFamily="34" charset="0"/>
              </a:rPr>
              <a:t>5x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F646D7C6-69D8-0447-847B-DB7BD236AA1B}"/>
              </a:ext>
            </a:extLst>
          </p:cNvPr>
          <p:cNvSpPr txBox="1">
            <a:spLocks/>
          </p:cNvSpPr>
          <p:nvPr/>
        </p:nvSpPr>
        <p:spPr>
          <a:xfrm>
            <a:off x="1273845" y="5449885"/>
            <a:ext cx="1060982" cy="404369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kumimoji="1" lang="en-US" altLang="zh-CN" sz="1800" dirty="0">
                <a:solidFill>
                  <a:srgbClr val="91D150"/>
                </a:solidFill>
                <a:latin typeface="Gill Sans MT" panose="020B0502020104020203" pitchFamily="34" charset="0"/>
              </a:rPr>
              <a:t>15x</a:t>
            </a:r>
          </a:p>
        </p:txBody>
      </p:sp>
    </p:spTree>
    <p:extLst>
      <p:ext uri="{BB962C8B-B14F-4D97-AF65-F5344CB8AC3E}">
        <p14:creationId xmlns:p14="http://schemas.microsoft.com/office/powerpoint/2010/main" val="1360091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6C97C785-85BD-BB49-B639-A0CCA7085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CPU</a:t>
            </a:r>
            <a:r>
              <a:rPr lang="zh-CN" altLang="en-US" dirty="0"/>
              <a:t>、</a:t>
            </a:r>
            <a:r>
              <a:rPr lang="en-US" altLang="zh-CN" dirty="0"/>
              <a:t>GPU</a:t>
            </a:r>
            <a:r>
              <a:rPr lang="zh-CN" altLang="en-US" dirty="0"/>
              <a:t>、</a:t>
            </a:r>
            <a:r>
              <a:rPr lang="en-US" altLang="zh-CN" dirty="0"/>
              <a:t>TPU1</a:t>
            </a:r>
            <a:r>
              <a:rPr lang="zh-CN" altLang="en-US" dirty="0"/>
              <a:t> 服务器对比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52FC54DB-5187-6D41-A162-BB9010100F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833" y="2571417"/>
            <a:ext cx="10963275" cy="358140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D29DF21-930D-D843-8B57-487026E4BD87}"/>
              </a:ext>
            </a:extLst>
          </p:cNvPr>
          <p:cNvSpPr/>
          <p:nvPr/>
        </p:nvSpPr>
        <p:spPr>
          <a:xfrm>
            <a:off x="745889" y="1423525"/>
            <a:ext cx="10718964" cy="87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4D4D4D"/>
                </a:solidFill>
                <a:latin typeface="-apple-system"/>
              </a:rPr>
              <a:t>计算性能：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每秒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92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万亿次计算，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92Top/s=700MHz * 65535 *2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，其中 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65536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 为每周期执行的乘法操作数，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X2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 为在 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MMU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 中同时还会有 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65536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 次加法。脉动阵列平稳运行时，每周期可以计算 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256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 个乘法结果；</a:t>
            </a:r>
          </a:p>
        </p:txBody>
      </p:sp>
    </p:spTree>
    <p:extLst>
      <p:ext uri="{BB962C8B-B14F-4D97-AF65-F5344CB8AC3E}">
        <p14:creationId xmlns:p14="http://schemas.microsoft.com/office/powerpoint/2010/main" val="1351055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6C97C785-85BD-BB49-B639-A0CCA7085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CPU</a:t>
            </a:r>
            <a:r>
              <a:rPr lang="zh-CN" altLang="en-US" dirty="0"/>
              <a:t>、</a:t>
            </a:r>
            <a:r>
              <a:rPr lang="en-US" altLang="zh-CN" dirty="0"/>
              <a:t>GPU</a:t>
            </a:r>
            <a:r>
              <a:rPr lang="zh-CN" altLang="en-US" dirty="0"/>
              <a:t>、</a:t>
            </a:r>
            <a:r>
              <a:rPr lang="en-US" altLang="zh-CN" dirty="0"/>
              <a:t>TPU1</a:t>
            </a:r>
            <a:r>
              <a:rPr lang="zh-CN" altLang="en-US" dirty="0"/>
              <a:t> 服务器对比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52FC54DB-5187-6D41-A162-BB9010100F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833" y="2571417"/>
            <a:ext cx="10963275" cy="358140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D29DF21-930D-D843-8B57-487026E4BD87}"/>
              </a:ext>
            </a:extLst>
          </p:cNvPr>
          <p:cNvSpPr/>
          <p:nvPr/>
        </p:nvSpPr>
        <p:spPr>
          <a:xfrm>
            <a:off x="745889" y="1423525"/>
            <a:ext cx="10718964" cy="87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4D4D4D"/>
                </a:solidFill>
                <a:latin typeface="-apple-system"/>
              </a:rPr>
              <a:t>片上缓存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：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TPU1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 选择将片上缓存做的较大，从而节省片外访存消耗。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3309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6C97C785-85BD-BB49-B639-A0CCA7085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CPU</a:t>
            </a:r>
            <a:r>
              <a:rPr lang="zh-CN" altLang="en-US" dirty="0"/>
              <a:t>、</a:t>
            </a:r>
            <a:r>
              <a:rPr lang="en-US" altLang="zh-CN" dirty="0"/>
              <a:t>GPU</a:t>
            </a:r>
            <a:r>
              <a:rPr lang="zh-CN" altLang="en-US" dirty="0"/>
              <a:t>、</a:t>
            </a:r>
            <a:r>
              <a:rPr lang="en-US" altLang="zh-CN" dirty="0"/>
              <a:t>TPU1</a:t>
            </a:r>
            <a:r>
              <a:rPr lang="zh-CN" altLang="en-US" dirty="0"/>
              <a:t> 服务器对比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52FC54DB-5187-6D41-A162-BB9010100F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833" y="2571417"/>
            <a:ext cx="10963275" cy="358140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D29DF21-930D-D843-8B57-487026E4BD87}"/>
              </a:ext>
            </a:extLst>
          </p:cNvPr>
          <p:cNvSpPr/>
          <p:nvPr/>
        </p:nvSpPr>
        <p:spPr>
          <a:xfrm>
            <a:off x="745889" y="1423525"/>
            <a:ext cx="10718964" cy="87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4D4D4D"/>
                </a:solidFill>
                <a:latin typeface="-apple-system"/>
              </a:rPr>
              <a:t>量化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：训练阶段使用是 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FP32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 的精度，而 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TPU1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 首推推理阶段使用 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8bit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 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integer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。这是 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TPU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 比较具有前瞻性意义的里程碑技术点。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431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D6EBCE-567A-7D45-B31F-13C63505D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CPU</a:t>
            </a:r>
            <a:r>
              <a:rPr lang="zh-CN" altLang="en-US" dirty="0"/>
              <a:t>、</a:t>
            </a:r>
            <a:r>
              <a:rPr lang="en-US" altLang="zh-CN" dirty="0"/>
              <a:t>GPU</a:t>
            </a:r>
            <a:r>
              <a:rPr lang="zh-CN" altLang="en-US" dirty="0"/>
              <a:t>、</a:t>
            </a:r>
            <a:r>
              <a:rPr lang="en-US" altLang="zh-CN" dirty="0"/>
              <a:t>TPU1</a:t>
            </a:r>
            <a:r>
              <a:rPr lang="zh-CN" altLang="en-US" dirty="0"/>
              <a:t> 服务器对比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3989AA-7E73-B647-A1E0-588A7A1485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深度学习推理计算性能：</a:t>
            </a:r>
            <a:r>
              <a:rPr lang="en-US" altLang="zh-CN" dirty="0"/>
              <a:t>Batch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越大，单次迭代的计算量越大；</a:t>
            </a:r>
            <a:r>
              <a:rPr lang="en-US" altLang="zh-CN" dirty="0"/>
              <a:t>TPU</a:t>
            </a:r>
            <a:r>
              <a:rPr lang="zh-CN" altLang="en-US" dirty="0"/>
              <a:t> 因为大的缓存可以存放更多的数据 </a:t>
            </a:r>
            <a:r>
              <a:rPr lang="en-US" altLang="zh-CN" dirty="0"/>
              <a:t>Batch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，</a:t>
            </a:r>
            <a:r>
              <a:rPr lang="en-US" altLang="zh-CN" dirty="0"/>
              <a:t>IPS</a:t>
            </a:r>
            <a:r>
              <a:rPr lang="zh-CN" altLang="en-US" dirty="0"/>
              <a:t> 最高，是 </a:t>
            </a:r>
            <a:r>
              <a:rPr lang="en-US" altLang="zh-CN" dirty="0"/>
              <a:t>GPU</a:t>
            </a:r>
            <a:r>
              <a:rPr lang="zh-CN" altLang="en-US" dirty="0"/>
              <a:t> 的近 </a:t>
            </a:r>
            <a:r>
              <a:rPr lang="en-US" altLang="zh-CN" dirty="0"/>
              <a:t>10</a:t>
            </a:r>
            <a:r>
              <a:rPr lang="zh-CN" altLang="en-US" dirty="0"/>
              <a:t> 倍。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81066E-69FD-5749-81B3-9452F19E4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863" y="2977055"/>
            <a:ext cx="6942329" cy="269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668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9AAE4A8-F402-714B-A4C5-4E3D9E4E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思考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BD8875-76D4-5741-9C72-1A90AFC56D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7" y="1143002"/>
            <a:ext cx="10958765" cy="4996542"/>
          </a:xfrm>
        </p:spPr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</a:rPr>
              <a:t>Google</a:t>
            </a:r>
            <a:r>
              <a:rPr lang="zh-CN" altLang="en-US" dirty="0">
                <a:latin typeface="Gill Sans MT" panose="020B0502020104020203" pitchFamily="34" charset="0"/>
              </a:rPr>
              <a:t> 在 </a:t>
            </a:r>
            <a:r>
              <a:rPr lang="en-US" altLang="zh-CN" dirty="0">
                <a:latin typeface="Gill Sans MT" panose="020B0502020104020203" pitchFamily="34" charset="0"/>
              </a:rPr>
              <a:t>2015</a:t>
            </a:r>
            <a:r>
              <a:rPr lang="zh-CN" altLang="en-US" dirty="0">
                <a:latin typeface="Gill Sans MT" panose="020B0502020104020203" pitchFamily="34" charset="0"/>
              </a:rPr>
              <a:t> 年就能部署</a:t>
            </a:r>
            <a:r>
              <a:rPr lang="en-US" altLang="zh-CN" dirty="0">
                <a:latin typeface="Gill Sans MT" panose="020B0502020104020203" pitchFamily="34" charset="0"/>
              </a:rPr>
              <a:t>TPU1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ASIC</a:t>
            </a:r>
            <a:r>
              <a:rPr lang="zh-CN" altLang="en-US" dirty="0">
                <a:latin typeface="Gill Sans MT" panose="020B0502020104020203" pitchFamily="34" charset="0"/>
              </a:rPr>
              <a:t> 张量处理器，这意味着从芯片立项开始应该往前推 </a:t>
            </a:r>
            <a:r>
              <a:rPr lang="en-US" altLang="zh-CN" dirty="0">
                <a:latin typeface="Gill Sans MT" panose="020B0502020104020203" pitchFamily="34" charset="0"/>
              </a:rPr>
              <a:t>2</a:t>
            </a:r>
            <a:r>
              <a:rPr lang="zh-CN" altLang="en-US" dirty="0">
                <a:latin typeface="Gill Sans MT" panose="020B0502020104020203" pitchFamily="34" charset="0"/>
              </a:rPr>
              <a:t> 年，</a:t>
            </a:r>
            <a:r>
              <a:rPr lang="en-US" altLang="zh-CN" dirty="0">
                <a:latin typeface="Gill Sans MT" panose="020B0502020104020203" pitchFamily="34" charset="0"/>
              </a:rPr>
              <a:t>AI</a:t>
            </a:r>
            <a:r>
              <a:rPr lang="zh-CN" altLang="en-US" dirty="0">
                <a:latin typeface="Gill Sans MT" panose="020B0502020104020203" pitchFamily="34" charset="0"/>
              </a:rPr>
              <a:t> 系统的思想理念非常超前，连英伟达当时候还没有出现 </a:t>
            </a:r>
            <a:r>
              <a:rPr lang="en-US" altLang="zh-CN" dirty="0">
                <a:latin typeface="Gill Sans MT" panose="020B0502020104020203" pitchFamily="34" charset="0"/>
              </a:rPr>
              <a:t>Tensor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Core</a:t>
            </a:r>
            <a:r>
              <a:rPr lang="zh-CN" altLang="en-US" dirty="0">
                <a:latin typeface="Gill Sans MT" panose="020B0502020104020203" pitchFamily="34" charset="0"/>
              </a:rPr>
              <a:t>。</a:t>
            </a:r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zh-CN" altLang="en-US" dirty="0"/>
              <a:t>下一轮矩阵计算必须等到上一轮的激活函数计算完成后才能开始，因此会出现一个很明显的 </a:t>
            </a:r>
            <a:r>
              <a:rPr lang="en-US" altLang="zh-CN" dirty="0"/>
              <a:t>delay slot</a:t>
            </a:r>
            <a:r>
              <a:rPr lang="zh-CN" altLang="en-US" dirty="0"/>
              <a:t>，就是因为结果在被 </a:t>
            </a:r>
            <a:r>
              <a:rPr lang="en-US" altLang="zh-CN" dirty="0"/>
              <a:t>UB </a:t>
            </a:r>
            <a:r>
              <a:rPr lang="zh-CN" altLang="en-US" dirty="0"/>
              <a:t>读取前会等待一个显式同步。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EE863C7-601B-784B-AC57-942F0FCDA0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304" y="3589789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24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9AAE4A8-F402-714B-A4C5-4E3D9E4E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思考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BD8875-76D4-5741-9C72-1A90AFC56D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7" y="1143002"/>
            <a:ext cx="10958765" cy="4996542"/>
          </a:xfrm>
        </p:spPr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</a:rPr>
              <a:t>TPU1</a:t>
            </a:r>
            <a:r>
              <a:rPr lang="zh-CN" altLang="en-US" dirty="0">
                <a:latin typeface="Gill Sans MT" panose="020B0502020104020203" pitchFamily="34" charset="0"/>
              </a:rPr>
              <a:t> 做对了什么？有哪些超越时代的设计？</a:t>
            </a:r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en-US" altLang="zh-CN" dirty="0">
                <a:latin typeface="Gill Sans MT" panose="020B0502020104020203" pitchFamily="34" charset="0"/>
              </a:rPr>
              <a:t>TPU1</a:t>
            </a:r>
            <a:r>
              <a:rPr lang="zh-CN" altLang="en-US" dirty="0">
                <a:latin typeface="Gill Sans MT" panose="020B0502020104020203" pitchFamily="34" charset="0"/>
              </a:rPr>
              <a:t> 针对目前</a:t>
            </a:r>
            <a:r>
              <a:rPr lang="en-US" altLang="zh-CN" dirty="0">
                <a:latin typeface="Gill Sans MT" panose="020B0502020104020203" pitchFamily="34" charset="0"/>
              </a:rPr>
              <a:t>AI</a:t>
            </a:r>
            <a:r>
              <a:rPr lang="zh-CN" altLang="en-US" dirty="0">
                <a:latin typeface="Gill Sans MT" panose="020B0502020104020203" pitchFamily="34" charset="0"/>
              </a:rPr>
              <a:t>的发展，</a:t>
            </a:r>
            <a:r>
              <a:rPr lang="zh-CN" altLang="en-US">
                <a:latin typeface="Gill Sans MT" panose="020B0502020104020203" pitchFamily="34" charset="0"/>
              </a:rPr>
              <a:t>没有做什么？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EE863C7-601B-784B-AC57-942F0FCDA0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304" y="3589789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46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1AB5C64-BBA8-E245-A46F-23B0C27D7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Printed Circuit Board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A5B499B-7727-0C4C-98E7-DE32035ED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422" y="1501885"/>
            <a:ext cx="7761917" cy="464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31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1AB5C64-BBA8-E245-A46F-23B0C27D7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Application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C7FC94-C0B3-C04B-9DD3-9B4524DBD98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2171" y="1523923"/>
            <a:ext cx="8006400" cy="4503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7753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1AB5C64-BBA8-E245-A46F-23B0C27D7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Application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D09B4FD-F13E-024A-B191-FF0D965BFE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4198" y="1355835"/>
            <a:ext cx="8006400" cy="4503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2089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TPU1</a:t>
            </a:r>
            <a:r>
              <a:rPr lang="zh-CN" altLang="en-US" dirty="0"/>
              <a:t>芯片架构</a:t>
            </a:r>
          </a:p>
        </p:txBody>
      </p:sp>
    </p:spTree>
    <p:extLst>
      <p:ext uri="{BB962C8B-B14F-4D97-AF65-F5344CB8AC3E}">
        <p14:creationId xmlns:p14="http://schemas.microsoft.com/office/powerpoint/2010/main" val="4088678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TPU1</a:t>
            </a:r>
            <a:r>
              <a:rPr lang="zh-CN" altLang="en-US" dirty="0"/>
              <a:t> 芯片架构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A416082-FE72-BA41-B324-5B5C66B9A4A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5641" y="1147604"/>
            <a:ext cx="7178379" cy="515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78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18609</TotalTime>
  <Words>1848</Words>
  <Application>Microsoft Macintosh PowerPoint</Application>
  <PresentationFormat>自定义</PresentationFormat>
  <Paragraphs>187</Paragraphs>
  <Slides>48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48</vt:i4>
      </vt:variant>
    </vt:vector>
  </HeadingPairs>
  <TitlesOfParts>
    <vt:vector size="65" baseType="lpstr">
      <vt:lpstr>-apple-system</vt:lpstr>
      <vt:lpstr>微软雅黑</vt:lpstr>
      <vt:lpstr>微软雅黑</vt:lpstr>
      <vt:lpstr>ACGN-MiaoGB-Flash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PowerPoint 演示文稿</vt:lpstr>
      <vt:lpstr>Talk Overview</vt:lpstr>
      <vt:lpstr>TPU Printed Circuit Board</vt:lpstr>
      <vt:lpstr>TPU Application</vt:lpstr>
      <vt:lpstr>TPU Application</vt:lpstr>
      <vt:lpstr>PowerPoint 演示文稿</vt:lpstr>
      <vt:lpstr>TPU1 芯片架构</vt:lpstr>
      <vt:lpstr>TPU1 芯片架构</vt:lpstr>
      <vt:lpstr>TPU1 芯片架构</vt:lpstr>
      <vt:lpstr>TPU1 芯片架构</vt:lpstr>
      <vt:lpstr>TPU1 芯片架构</vt:lpstr>
      <vt:lpstr>TPU1 芯片架构</vt:lpstr>
      <vt:lpstr>TPU1 芯片架构</vt:lpstr>
      <vt:lpstr>TPU CISIC 关键指令</vt:lpstr>
      <vt:lpstr>TPU Instruction Set Architecture v1.5</vt:lpstr>
      <vt:lpstr>TPU1 芯片布局图：专用电路和大量缓存，适合推理工作流程</vt:lpstr>
      <vt:lpstr>PowerPoint 演示文稿</vt:lpstr>
      <vt:lpstr>Img2col 算法过程</vt:lpstr>
      <vt:lpstr>矩阵乘 MM 计算</vt:lpstr>
      <vt:lpstr>矩阵乘 MM 计算</vt:lpstr>
      <vt:lpstr>计算强度与矩阵乘的关系</vt:lpstr>
      <vt:lpstr>脉动阵列</vt:lpstr>
      <vt:lpstr>TPU 脉动阵列</vt:lpstr>
      <vt:lpstr>TPU 脉动阵列</vt:lpstr>
      <vt:lpstr>脉动阵列原理</vt:lpstr>
      <vt:lpstr>脉动阵列原理</vt:lpstr>
      <vt:lpstr>脉动阵列原理</vt:lpstr>
      <vt:lpstr>脉动阵列原理</vt:lpstr>
      <vt:lpstr>脉动阵列原理</vt:lpstr>
      <vt:lpstr>脉动阵列原理</vt:lpstr>
      <vt:lpstr>脉动阵列原理</vt:lpstr>
      <vt:lpstr>脉动阵列原理</vt:lpstr>
      <vt:lpstr>脉动阵列原理</vt:lpstr>
      <vt:lpstr>TPU 脉动阵列计算延迟</vt:lpstr>
      <vt:lpstr>TPU 脉动阵列：给定256乘积运算操作，以对角波的形式通过阵列</vt:lpstr>
      <vt:lpstr>PowerPoint 演示文稿</vt:lpstr>
      <vt:lpstr>CPU、GPU、TPU1 服务器对比</vt:lpstr>
      <vt:lpstr>线程分层执行</vt:lpstr>
      <vt:lpstr>GPU 缓存机制</vt:lpstr>
      <vt:lpstr>CPU、GPU、TPU1 服务器对比</vt:lpstr>
      <vt:lpstr>CPU、GPU、TPU1 服务器对比</vt:lpstr>
      <vt:lpstr>CPU、GPU、TPU1 服务器对比</vt:lpstr>
      <vt:lpstr>CPU、GPU、TPU1 服务器对比</vt:lpstr>
      <vt:lpstr>思考</vt:lpstr>
      <vt:lpstr>思考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5588</cp:revision>
  <dcterms:created xsi:type="dcterms:W3CDTF">2020-08-28T08:44:19Z</dcterms:created>
  <dcterms:modified xsi:type="dcterms:W3CDTF">2023-08-05T15:58:34Z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